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71"/>
  </p:notesMasterIdLst>
  <p:handoutMasterIdLst>
    <p:handoutMasterId r:id="rId72"/>
  </p:handoutMasterIdLst>
  <p:sldIdLst>
    <p:sldId id="256" r:id="rId5"/>
    <p:sldId id="689" r:id="rId6"/>
    <p:sldId id="690" r:id="rId7"/>
    <p:sldId id="691" r:id="rId8"/>
    <p:sldId id="692" r:id="rId9"/>
    <p:sldId id="693" r:id="rId10"/>
    <p:sldId id="694" r:id="rId11"/>
    <p:sldId id="695" r:id="rId12"/>
    <p:sldId id="696" r:id="rId13"/>
    <p:sldId id="697" r:id="rId14"/>
    <p:sldId id="698" r:id="rId15"/>
    <p:sldId id="699" r:id="rId16"/>
    <p:sldId id="700" r:id="rId17"/>
    <p:sldId id="701" r:id="rId18"/>
    <p:sldId id="702" r:id="rId19"/>
    <p:sldId id="703" r:id="rId20"/>
    <p:sldId id="704" r:id="rId21"/>
    <p:sldId id="705" r:id="rId22"/>
    <p:sldId id="706" r:id="rId23"/>
    <p:sldId id="708" r:id="rId24"/>
    <p:sldId id="709" r:id="rId25"/>
    <p:sldId id="710" r:id="rId26"/>
    <p:sldId id="711" r:id="rId27"/>
    <p:sldId id="712" r:id="rId28"/>
    <p:sldId id="713" r:id="rId29"/>
    <p:sldId id="714" r:id="rId30"/>
    <p:sldId id="715" r:id="rId31"/>
    <p:sldId id="716" r:id="rId32"/>
    <p:sldId id="717" r:id="rId33"/>
    <p:sldId id="718" r:id="rId34"/>
    <p:sldId id="719" r:id="rId35"/>
    <p:sldId id="720" r:id="rId36"/>
    <p:sldId id="721" r:id="rId37"/>
    <p:sldId id="722" r:id="rId38"/>
    <p:sldId id="723" r:id="rId39"/>
    <p:sldId id="724" r:id="rId40"/>
    <p:sldId id="725" r:id="rId41"/>
    <p:sldId id="726" r:id="rId42"/>
    <p:sldId id="727" r:id="rId43"/>
    <p:sldId id="728" r:id="rId44"/>
    <p:sldId id="729" r:id="rId45"/>
    <p:sldId id="730" r:id="rId46"/>
    <p:sldId id="731" r:id="rId47"/>
    <p:sldId id="732" r:id="rId48"/>
    <p:sldId id="733" r:id="rId49"/>
    <p:sldId id="734" r:id="rId50"/>
    <p:sldId id="735" r:id="rId51"/>
    <p:sldId id="736" r:id="rId52"/>
    <p:sldId id="737" r:id="rId53"/>
    <p:sldId id="738" r:id="rId54"/>
    <p:sldId id="739" r:id="rId55"/>
    <p:sldId id="740" r:id="rId56"/>
    <p:sldId id="741" r:id="rId57"/>
    <p:sldId id="742" r:id="rId58"/>
    <p:sldId id="743" r:id="rId59"/>
    <p:sldId id="744" r:id="rId60"/>
    <p:sldId id="745" r:id="rId61"/>
    <p:sldId id="746" r:id="rId62"/>
    <p:sldId id="747" r:id="rId63"/>
    <p:sldId id="749" r:id="rId64"/>
    <p:sldId id="748" r:id="rId65"/>
    <p:sldId id="750" r:id="rId66"/>
    <p:sldId id="751" r:id="rId67"/>
    <p:sldId id="752" r:id="rId68"/>
    <p:sldId id="753" r:id="rId69"/>
    <p:sldId id="754" r:id="rId70"/>
  </p:sldIdLst>
  <p:sldSz cx="9144000" cy="6858000" type="screen4x3"/>
  <p:notesSz cx="9928225" cy="6797675"/>
  <p:custDataLst>
    <p:tags r:id="rId73"/>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deroth" initials="E" lastIdx="3" clrIdx="0">
    <p:extLst>
      <p:ext uri="{19B8F6BF-5375-455C-9EA6-DF929625EA0E}">
        <p15:presenceInfo xmlns:p15="http://schemas.microsoft.com/office/powerpoint/2012/main" userId="Endero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FF9E8"/>
    <a:srgbClr val="B9CDE5"/>
    <a:srgbClr val="B2C2B7"/>
    <a:srgbClr val="FCF0E0"/>
    <a:srgbClr val="EBF4F9"/>
    <a:srgbClr val="ECF4F7"/>
    <a:srgbClr val="F9F9FD"/>
    <a:srgbClr val="FEF1E1"/>
    <a:srgbClr val="EDF4FA"/>
    <a:srgbClr val="F0F4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62" autoAdjust="0"/>
    <p:restoredTop sz="95141" autoAdjust="0"/>
  </p:normalViewPr>
  <p:slideViewPr>
    <p:cSldViewPr>
      <p:cViewPr varScale="1">
        <p:scale>
          <a:sx n="82" d="100"/>
          <a:sy n="82" d="100"/>
        </p:scale>
        <p:origin x="1380" y="96"/>
      </p:cViewPr>
      <p:guideLst>
        <p:guide orient="horz" pos="2160"/>
        <p:guide pos="2880"/>
      </p:guideLst>
    </p:cSldViewPr>
  </p:slideViewPr>
  <p:outlineViewPr>
    <p:cViewPr>
      <p:scale>
        <a:sx n="33" d="100"/>
        <a:sy n="33" d="100"/>
      </p:scale>
      <p:origin x="30" y="54030"/>
    </p:cViewPr>
  </p:outlineViewPr>
  <p:notesTextViewPr>
    <p:cViewPr>
      <p:scale>
        <a:sx n="100" d="100"/>
        <a:sy n="100" d="100"/>
      </p:scale>
      <p:origin x="0" y="0"/>
    </p:cViewPr>
  </p:notesTextViewPr>
  <p:sorterViewPr>
    <p:cViewPr>
      <p:scale>
        <a:sx n="100" d="100"/>
        <a:sy n="100" d="100"/>
      </p:scale>
      <p:origin x="0" y="-7734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gs" Target="tags/tag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594" y="0"/>
            <a:ext cx="4303313" cy="339884"/>
          </a:xfrm>
          <a:prstGeom prst="rect">
            <a:avLst/>
          </a:prstGeom>
        </p:spPr>
        <p:txBody>
          <a:bodyPr vert="horz" lIns="91440" tIns="45720" rIns="91440" bIns="45720" rtlCol="0"/>
          <a:lstStyle>
            <a:lvl1pPr algn="r">
              <a:defRPr sz="1200"/>
            </a:lvl1pPr>
          </a:lstStyle>
          <a:p>
            <a:fld id="{1105C127-53EC-4625-8674-123C41A42ABE}" type="datetimeFigureOut">
              <a:rPr lang="en-GB" smtClean="0"/>
              <a:pPr/>
              <a:t>08/12/2018</a:t>
            </a:fld>
            <a:endParaRPr lang="en-GB"/>
          </a:p>
        </p:txBody>
      </p:sp>
      <p:sp>
        <p:nvSpPr>
          <p:cNvPr id="4" name="Footer Placeholder 3"/>
          <p:cNvSpPr>
            <a:spLocks noGrp="1"/>
          </p:cNvSpPr>
          <p:nvPr>
            <p:ph type="ftr" sz="quarter" idx="2"/>
          </p:nvPr>
        </p:nvSpPr>
        <p:spPr>
          <a:xfrm>
            <a:off x="0" y="6456699"/>
            <a:ext cx="4303313" cy="33988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594" y="6456699"/>
            <a:ext cx="4303313" cy="339884"/>
          </a:xfrm>
          <a:prstGeom prst="rect">
            <a:avLst/>
          </a:prstGeom>
        </p:spPr>
        <p:txBody>
          <a:bodyPr vert="horz" lIns="91440" tIns="45720" rIns="91440" bIns="45720" rtlCol="0" anchor="b"/>
          <a:lstStyle>
            <a:lvl1pPr algn="r">
              <a:defRPr sz="1200"/>
            </a:lvl1pPr>
          </a:lstStyle>
          <a:p>
            <a:fld id="{2D7700F7-D8A8-45F0-BED4-A73ECE481743}" type="slidenum">
              <a:rPr lang="en-GB" smtClean="0"/>
              <a:pPr/>
              <a:t>‹#›</a:t>
            </a:fld>
            <a:endParaRPr lang="en-GB"/>
          </a:p>
        </p:txBody>
      </p:sp>
    </p:spTree>
    <p:extLst>
      <p:ext uri="{BB962C8B-B14F-4D97-AF65-F5344CB8AC3E}">
        <p14:creationId xmlns:p14="http://schemas.microsoft.com/office/powerpoint/2010/main" val="1206332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2230" cy="33988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5623699" y="0"/>
            <a:ext cx="4302230" cy="33988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D4DA8F5-F804-4FB2-8A6B-A884CF09C514}" type="datetimeFigureOut">
              <a:rPr lang="en-US"/>
              <a:pPr>
                <a:defRPr/>
              </a:pPr>
              <a:t>12/8/2018</a:t>
            </a:fld>
            <a:endParaRPr lang="en-GB" dirty="0"/>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992824" y="3228896"/>
            <a:ext cx="7942580" cy="3058954"/>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2" y="6456612"/>
            <a:ext cx="4302230" cy="33988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5623699" y="6456612"/>
            <a:ext cx="4302230" cy="33988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6C00DB4-E585-43D3-9A29-E1C42556C769}" type="slidenum">
              <a:rPr lang="en-GB"/>
              <a:pPr>
                <a:defRPr/>
              </a:pPr>
              <a:t>‹#›</a:t>
            </a:fld>
            <a:endParaRPr lang="en-GB" dirty="0"/>
          </a:p>
        </p:txBody>
      </p:sp>
    </p:spTree>
    <p:extLst>
      <p:ext uri="{BB962C8B-B14F-4D97-AF65-F5344CB8AC3E}">
        <p14:creationId xmlns:p14="http://schemas.microsoft.com/office/powerpoint/2010/main" val="31023264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FBC8F-7200-45DD-A4E3-40F9EE471788}" type="slidenum">
              <a:rPr lang="en-GB"/>
              <a:pPr fontAlgn="base">
                <a:spcBef>
                  <a:spcPct val="0"/>
                </a:spcBef>
                <a:spcAft>
                  <a:spcPct val="0"/>
                </a:spcAft>
              </a:pPr>
              <a:t>1</a:t>
            </a:fld>
            <a:endParaRPr lang="en-GB" dirty="0"/>
          </a:p>
        </p:txBody>
      </p:sp>
    </p:spTree>
    <p:extLst>
      <p:ext uri="{BB962C8B-B14F-4D97-AF65-F5344CB8AC3E}">
        <p14:creationId xmlns:p14="http://schemas.microsoft.com/office/powerpoint/2010/main" val="103396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a:t>
            </a:fld>
            <a:endParaRPr lang="en-GB" dirty="0"/>
          </a:p>
        </p:txBody>
      </p:sp>
    </p:spTree>
    <p:extLst>
      <p:ext uri="{BB962C8B-B14F-4D97-AF65-F5344CB8AC3E}">
        <p14:creationId xmlns:p14="http://schemas.microsoft.com/office/powerpoint/2010/main" val="2847678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a:t>
            </a:fld>
            <a:endParaRPr lang="en-GB" dirty="0"/>
          </a:p>
        </p:txBody>
      </p:sp>
    </p:spTree>
    <p:extLst>
      <p:ext uri="{BB962C8B-B14F-4D97-AF65-F5344CB8AC3E}">
        <p14:creationId xmlns:p14="http://schemas.microsoft.com/office/powerpoint/2010/main" val="2907330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a:t>
            </a:fld>
            <a:endParaRPr lang="en-GB" dirty="0"/>
          </a:p>
        </p:txBody>
      </p:sp>
    </p:spTree>
    <p:extLst>
      <p:ext uri="{BB962C8B-B14F-4D97-AF65-F5344CB8AC3E}">
        <p14:creationId xmlns:p14="http://schemas.microsoft.com/office/powerpoint/2010/main" val="3800613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a:t>
            </a:fld>
            <a:endParaRPr lang="en-GB" dirty="0"/>
          </a:p>
        </p:txBody>
      </p:sp>
    </p:spTree>
    <p:extLst>
      <p:ext uri="{BB962C8B-B14F-4D97-AF65-F5344CB8AC3E}">
        <p14:creationId xmlns:p14="http://schemas.microsoft.com/office/powerpoint/2010/main" val="2802843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a:t>
            </a:fld>
            <a:endParaRPr lang="en-GB" dirty="0"/>
          </a:p>
        </p:txBody>
      </p:sp>
    </p:spTree>
    <p:extLst>
      <p:ext uri="{BB962C8B-B14F-4D97-AF65-F5344CB8AC3E}">
        <p14:creationId xmlns:p14="http://schemas.microsoft.com/office/powerpoint/2010/main" val="2126227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a:t>
            </a:fld>
            <a:endParaRPr lang="en-GB" dirty="0"/>
          </a:p>
        </p:txBody>
      </p:sp>
    </p:spTree>
    <p:extLst>
      <p:ext uri="{BB962C8B-B14F-4D97-AF65-F5344CB8AC3E}">
        <p14:creationId xmlns:p14="http://schemas.microsoft.com/office/powerpoint/2010/main" val="1844856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a:t>
            </a:fld>
            <a:endParaRPr lang="en-GB" dirty="0"/>
          </a:p>
        </p:txBody>
      </p:sp>
    </p:spTree>
    <p:extLst>
      <p:ext uri="{BB962C8B-B14F-4D97-AF65-F5344CB8AC3E}">
        <p14:creationId xmlns:p14="http://schemas.microsoft.com/office/powerpoint/2010/main" val="1456126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a:t>
            </a:fld>
            <a:endParaRPr lang="en-GB" dirty="0"/>
          </a:p>
        </p:txBody>
      </p:sp>
    </p:spTree>
    <p:extLst>
      <p:ext uri="{BB962C8B-B14F-4D97-AF65-F5344CB8AC3E}">
        <p14:creationId xmlns:p14="http://schemas.microsoft.com/office/powerpoint/2010/main" val="3208690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a:t>
            </a:fld>
            <a:endParaRPr lang="en-GB" dirty="0"/>
          </a:p>
        </p:txBody>
      </p:sp>
    </p:spTree>
    <p:extLst>
      <p:ext uri="{BB962C8B-B14F-4D97-AF65-F5344CB8AC3E}">
        <p14:creationId xmlns:p14="http://schemas.microsoft.com/office/powerpoint/2010/main" val="3771942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a:t>
            </a:fld>
            <a:endParaRPr lang="en-GB" dirty="0"/>
          </a:p>
        </p:txBody>
      </p:sp>
    </p:spTree>
    <p:extLst>
      <p:ext uri="{BB962C8B-B14F-4D97-AF65-F5344CB8AC3E}">
        <p14:creationId xmlns:p14="http://schemas.microsoft.com/office/powerpoint/2010/main" val="2357122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a:t>
            </a:fld>
            <a:endParaRPr lang="en-GB" dirty="0"/>
          </a:p>
        </p:txBody>
      </p:sp>
    </p:spTree>
    <p:extLst>
      <p:ext uri="{BB962C8B-B14F-4D97-AF65-F5344CB8AC3E}">
        <p14:creationId xmlns:p14="http://schemas.microsoft.com/office/powerpoint/2010/main" val="457594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a:t>
            </a:fld>
            <a:endParaRPr lang="en-GB" dirty="0"/>
          </a:p>
        </p:txBody>
      </p:sp>
    </p:spTree>
    <p:extLst>
      <p:ext uri="{BB962C8B-B14F-4D97-AF65-F5344CB8AC3E}">
        <p14:creationId xmlns:p14="http://schemas.microsoft.com/office/powerpoint/2010/main" val="460655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a:t>
            </a:fld>
            <a:endParaRPr lang="en-GB" dirty="0"/>
          </a:p>
        </p:txBody>
      </p:sp>
    </p:spTree>
    <p:extLst>
      <p:ext uri="{BB962C8B-B14F-4D97-AF65-F5344CB8AC3E}">
        <p14:creationId xmlns:p14="http://schemas.microsoft.com/office/powerpoint/2010/main" val="227948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a:t>
            </a:fld>
            <a:endParaRPr lang="en-GB" dirty="0"/>
          </a:p>
        </p:txBody>
      </p:sp>
    </p:spTree>
    <p:extLst>
      <p:ext uri="{BB962C8B-B14F-4D97-AF65-F5344CB8AC3E}">
        <p14:creationId xmlns:p14="http://schemas.microsoft.com/office/powerpoint/2010/main" val="2572277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a:t>
            </a:fld>
            <a:endParaRPr lang="en-GB" dirty="0"/>
          </a:p>
        </p:txBody>
      </p:sp>
    </p:spTree>
    <p:extLst>
      <p:ext uri="{BB962C8B-B14F-4D97-AF65-F5344CB8AC3E}">
        <p14:creationId xmlns:p14="http://schemas.microsoft.com/office/powerpoint/2010/main" val="1191129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a:t>
            </a:fld>
            <a:endParaRPr lang="en-GB" dirty="0"/>
          </a:p>
        </p:txBody>
      </p:sp>
    </p:spTree>
    <p:extLst>
      <p:ext uri="{BB962C8B-B14F-4D97-AF65-F5344CB8AC3E}">
        <p14:creationId xmlns:p14="http://schemas.microsoft.com/office/powerpoint/2010/main" val="1876447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25</a:t>
            </a:fld>
            <a:endParaRPr lang="en-GB" dirty="0"/>
          </a:p>
        </p:txBody>
      </p:sp>
    </p:spTree>
    <p:extLst>
      <p:ext uri="{BB962C8B-B14F-4D97-AF65-F5344CB8AC3E}">
        <p14:creationId xmlns:p14="http://schemas.microsoft.com/office/powerpoint/2010/main" val="615124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26</a:t>
            </a:fld>
            <a:endParaRPr lang="en-GB" dirty="0"/>
          </a:p>
        </p:txBody>
      </p:sp>
    </p:spTree>
    <p:extLst>
      <p:ext uri="{BB962C8B-B14F-4D97-AF65-F5344CB8AC3E}">
        <p14:creationId xmlns:p14="http://schemas.microsoft.com/office/powerpoint/2010/main" val="3648562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27</a:t>
            </a:fld>
            <a:endParaRPr lang="en-GB" dirty="0"/>
          </a:p>
        </p:txBody>
      </p:sp>
    </p:spTree>
    <p:extLst>
      <p:ext uri="{BB962C8B-B14F-4D97-AF65-F5344CB8AC3E}">
        <p14:creationId xmlns:p14="http://schemas.microsoft.com/office/powerpoint/2010/main" val="478435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28</a:t>
            </a:fld>
            <a:endParaRPr lang="en-GB" dirty="0"/>
          </a:p>
        </p:txBody>
      </p:sp>
    </p:spTree>
    <p:extLst>
      <p:ext uri="{BB962C8B-B14F-4D97-AF65-F5344CB8AC3E}">
        <p14:creationId xmlns:p14="http://schemas.microsoft.com/office/powerpoint/2010/main" val="3209329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29</a:t>
            </a:fld>
            <a:endParaRPr lang="en-GB" dirty="0"/>
          </a:p>
        </p:txBody>
      </p:sp>
    </p:spTree>
    <p:extLst>
      <p:ext uri="{BB962C8B-B14F-4D97-AF65-F5344CB8AC3E}">
        <p14:creationId xmlns:p14="http://schemas.microsoft.com/office/powerpoint/2010/main" val="2934248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a:t>
            </a:fld>
            <a:endParaRPr lang="en-GB" dirty="0"/>
          </a:p>
        </p:txBody>
      </p:sp>
    </p:spTree>
    <p:extLst>
      <p:ext uri="{BB962C8B-B14F-4D97-AF65-F5344CB8AC3E}">
        <p14:creationId xmlns:p14="http://schemas.microsoft.com/office/powerpoint/2010/main" val="2831289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30</a:t>
            </a:fld>
            <a:endParaRPr lang="en-GB" dirty="0"/>
          </a:p>
        </p:txBody>
      </p:sp>
    </p:spTree>
    <p:extLst>
      <p:ext uri="{BB962C8B-B14F-4D97-AF65-F5344CB8AC3E}">
        <p14:creationId xmlns:p14="http://schemas.microsoft.com/office/powerpoint/2010/main" val="1927378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31</a:t>
            </a:fld>
            <a:endParaRPr lang="en-GB" dirty="0"/>
          </a:p>
        </p:txBody>
      </p:sp>
    </p:spTree>
    <p:extLst>
      <p:ext uri="{BB962C8B-B14F-4D97-AF65-F5344CB8AC3E}">
        <p14:creationId xmlns:p14="http://schemas.microsoft.com/office/powerpoint/2010/main" val="1388225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32</a:t>
            </a:fld>
            <a:endParaRPr lang="en-GB" dirty="0"/>
          </a:p>
        </p:txBody>
      </p:sp>
    </p:spTree>
    <p:extLst>
      <p:ext uri="{BB962C8B-B14F-4D97-AF65-F5344CB8AC3E}">
        <p14:creationId xmlns:p14="http://schemas.microsoft.com/office/powerpoint/2010/main" val="7745481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33</a:t>
            </a:fld>
            <a:endParaRPr lang="en-GB" dirty="0"/>
          </a:p>
        </p:txBody>
      </p:sp>
    </p:spTree>
    <p:extLst>
      <p:ext uri="{BB962C8B-B14F-4D97-AF65-F5344CB8AC3E}">
        <p14:creationId xmlns:p14="http://schemas.microsoft.com/office/powerpoint/2010/main" val="9993115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34</a:t>
            </a:fld>
            <a:endParaRPr lang="en-GB" dirty="0"/>
          </a:p>
        </p:txBody>
      </p:sp>
    </p:spTree>
    <p:extLst>
      <p:ext uri="{BB962C8B-B14F-4D97-AF65-F5344CB8AC3E}">
        <p14:creationId xmlns:p14="http://schemas.microsoft.com/office/powerpoint/2010/main" val="2970612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35</a:t>
            </a:fld>
            <a:endParaRPr lang="en-GB" dirty="0"/>
          </a:p>
        </p:txBody>
      </p:sp>
    </p:spTree>
    <p:extLst>
      <p:ext uri="{BB962C8B-B14F-4D97-AF65-F5344CB8AC3E}">
        <p14:creationId xmlns:p14="http://schemas.microsoft.com/office/powerpoint/2010/main" val="1795499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36</a:t>
            </a:fld>
            <a:endParaRPr lang="en-GB" dirty="0"/>
          </a:p>
        </p:txBody>
      </p:sp>
    </p:spTree>
    <p:extLst>
      <p:ext uri="{BB962C8B-B14F-4D97-AF65-F5344CB8AC3E}">
        <p14:creationId xmlns:p14="http://schemas.microsoft.com/office/powerpoint/2010/main" val="30705190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37</a:t>
            </a:fld>
            <a:endParaRPr lang="en-GB" dirty="0"/>
          </a:p>
        </p:txBody>
      </p:sp>
    </p:spTree>
    <p:extLst>
      <p:ext uri="{BB962C8B-B14F-4D97-AF65-F5344CB8AC3E}">
        <p14:creationId xmlns:p14="http://schemas.microsoft.com/office/powerpoint/2010/main" val="869915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38</a:t>
            </a:fld>
            <a:endParaRPr lang="en-GB" dirty="0"/>
          </a:p>
        </p:txBody>
      </p:sp>
    </p:spTree>
    <p:extLst>
      <p:ext uri="{BB962C8B-B14F-4D97-AF65-F5344CB8AC3E}">
        <p14:creationId xmlns:p14="http://schemas.microsoft.com/office/powerpoint/2010/main" val="1869352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39</a:t>
            </a:fld>
            <a:endParaRPr lang="en-GB" dirty="0"/>
          </a:p>
        </p:txBody>
      </p:sp>
    </p:spTree>
    <p:extLst>
      <p:ext uri="{BB962C8B-B14F-4D97-AF65-F5344CB8AC3E}">
        <p14:creationId xmlns:p14="http://schemas.microsoft.com/office/powerpoint/2010/main" val="4027545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a:t>
            </a:fld>
            <a:endParaRPr lang="en-GB" dirty="0"/>
          </a:p>
        </p:txBody>
      </p:sp>
    </p:spTree>
    <p:extLst>
      <p:ext uri="{BB962C8B-B14F-4D97-AF65-F5344CB8AC3E}">
        <p14:creationId xmlns:p14="http://schemas.microsoft.com/office/powerpoint/2010/main" val="3140875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40</a:t>
            </a:fld>
            <a:endParaRPr lang="en-GB" dirty="0"/>
          </a:p>
        </p:txBody>
      </p:sp>
    </p:spTree>
    <p:extLst>
      <p:ext uri="{BB962C8B-B14F-4D97-AF65-F5344CB8AC3E}">
        <p14:creationId xmlns:p14="http://schemas.microsoft.com/office/powerpoint/2010/main" val="1117907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41</a:t>
            </a:fld>
            <a:endParaRPr lang="en-GB" dirty="0"/>
          </a:p>
        </p:txBody>
      </p:sp>
    </p:spTree>
    <p:extLst>
      <p:ext uri="{BB962C8B-B14F-4D97-AF65-F5344CB8AC3E}">
        <p14:creationId xmlns:p14="http://schemas.microsoft.com/office/powerpoint/2010/main" val="441868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42</a:t>
            </a:fld>
            <a:endParaRPr lang="en-GB" dirty="0"/>
          </a:p>
        </p:txBody>
      </p:sp>
    </p:spTree>
    <p:extLst>
      <p:ext uri="{BB962C8B-B14F-4D97-AF65-F5344CB8AC3E}">
        <p14:creationId xmlns:p14="http://schemas.microsoft.com/office/powerpoint/2010/main" val="26984214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43</a:t>
            </a:fld>
            <a:endParaRPr lang="en-GB" dirty="0"/>
          </a:p>
        </p:txBody>
      </p:sp>
    </p:spTree>
    <p:extLst>
      <p:ext uri="{BB962C8B-B14F-4D97-AF65-F5344CB8AC3E}">
        <p14:creationId xmlns:p14="http://schemas.microsoft.com/office/powerpoint/2010/main" val="16791136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44</a:t>
            </a:fld>
            <a:endParaRPr lang="en-GB" dirty="0"/>
          </a:p>
        </p:txBody>
      </p:sp>
    </p:spTree>
    <p:extLst>
      <p:ext uri="{BB962C8B-B14F-4D97-AF65-F5344CB8AC3E}">
        <p14:creationId xmlns:p14="http://schemas.microsoft.com/office/powerpoint/2010/main" val="38868318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45</a:t>
            </a:fld>
            <a:endParaRPr lang="en-GB" dirty="0"/>
          </a:p>
        </p:txBody>
      </p:sp>
    </p:spTree>
    <p:extLst>
      <p:ext uri="{BB962C8B-B14F-4D97-AF65-F5344CB8AC3E}">
        <p14:creationId xmlns:p14="http://schemas.microsoft.com/office/powerpoint/2010/main" val="15013980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46</a:t>
            </a:fld>
            <a:endParaRPr lang="en-GB" dirty="0"/>
          </a:p>
        </p:txBody>
      </p:sp>
    </p:spTree>
    <p:extLst>
      <p:ext uri="{BB962C8B-B14F-4D97-AF65-F5344CB8AC3E}">
        <p14:creationId xmlns:p14="http://schemas.microsoft.com/office/powerpoint/2010/main" val="38928530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47</a:t>
            </a:fld>
            <a:endParaRPr lang="en-GB" dirty="0"/>
          </a:p>
        </p:txBody>
      </p:sp>
    </p:spTree>
    <p:extLst>
      <p:ext uri="{BB962C8B-B14F-4D97-AF65-F5344CB8AC3E}">
        <p14:creationId xmlns:p14="http://schemas.microsoft.com/office/powerpoint/2010/main" val="11840401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48</a:t>
            </a:fld>
            <a:endParaRPr lang="en-GB" dirty="0"/>
          </a:p>
        </p:txBody>
      </p:sp>
    </p:spTree>
    <p:extLst>
      <p:ext uri="{BB962C8B-B14F-4D97-AF65-F5344CB8AC3E}">
        <p14:creationId xmlns:p14="http://schemas.microsoft.com/office/powerpoint/2010/main" val="25584524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49</a:t>
            </a:fld>
            <a:endParaRPr lang="en-GB" dirty="0"/>
          </a:p>
        </p:txBody>
      </p:sp>
    </p:spTree>
    <p:extLst>
      <p:ext uri="{BB962C8B-B14F-4D97-AF65-F5344CB8AC3E}">
        <p14:creationId xmlns:p14="http://schemas.microsoft.com/office/powerpoint/2010/main" val="3561332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a:t>
            </a:fld>
            <a:endParaRPr lang="en-GB" dirty="0"/>
          </a:p>
        </p:txBody>
      </p:sp>
    </p:spTree>
    <p:extLst>
      <p:ext uri="{BB962C8B-B14F-4D97-AF65-F5344CB8AC3E}">
        <p14:creationId xmlns:p14="http://schemas.microsoft.com/office/powerpoint/2010/main" val="21845752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50</a:t>
            </a:fld>
            <a:endParaRPr lang="en-GB" dirty="0"/>
          </a:p>
        </p:txBody>
      </p:sp>
    </p:spTree>
    <p:extLst>
      <p:ext uri="{BB962C8B-B14F-4D97-AF65-F5344CB8AC3E}">
        <p14:creationId xmlns:p14="http://schemas.microsoft.com/office/powerpoint/2010/main" val="30755086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51</a:t>
            </a:fld>
            <a:endParaRPr lang="en-GB" dirty="0"/>
          </a:p>
        </p:txBody>
      </p:sp>
    </p:spTree>
    <p:extLst>
      <p:ext uri="{BB962C8B-B14F-4D97-AF65-F5344CB8AC3E}">
        <p14:creationId xmlns:p14="http://schemas.microsoft.com/office/powerpoint/2010/main" val="22901060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52</a:t>
            </a:fld>
            <a:endParaRPr lang="en-GB" dirty="0"/>
          </a:p>
        </p:txBody>
      </p:sp>
    </p:spTree>
    <p:extLst>
      <p:ext uri="{BB962C8B-B14F-4D97-AF65-F5344CB8AC3E}">
        <p14:creationId xmlns:p14="http://schemas.microsoft.com/office/powerpoint/2010/main" val="27066674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53</a:t>
            </a:fld>
            <a:endParaRPr lang="en-GB" dirty="0"/>
          </a:p>
        </p:txBody>
      </p:sp>
    </p:spTree>
    <p:extLst>
      <p:ext uri="{BB962C8B-B14F-4D97-AF65-F5344CB8AC3E}">
        <p14:creationId xmlns:p14="http://schemas.microsoft.com/office/powerpoint/2010/main" val="11396991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54</a:t>
            </a:fld>
            <a:endParaRPr lang="en-GB" dirty="0"/>
          </a:p>
        </p:txBody>
      </p:sp>
    </p:spTree>
    <p:extLst>
      <p:ext uri="{BB962C8B-B14F-4D97-AF65-F5344CB8AC3E}">
        <p14:creationId xmlns:p14="http://schemas.microsoft.com/office/powerpoint/2010/main" val="12120939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55</a:t>
            </a:fld>
            <a:endParaRPr lang="en-GB" dirty="0"/>
          </a:p>
        </p:txBody>
      </p:sp>
    </p:spTree>
    <p:extLst>
      <p:ext uri="{BB962C8B-B14F-4D97-AF65-F5344CB8AC3E}">
        <p14:creationId xmlns:p14="http://schemas.microsoft.com/office/powerpoint/2010/main" val="5114238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56</a:t>
            </a:fld>
            <a:endParaRPr lang="en-GB" dirty="0"/>
          </a:p>
        </p:txBody>
      </p:sp>
    </p:spTree>
    <p:extLst>
      <p:ext uri="{BB962C8B-B14F-4D97-AF65-F5344CB8AC3E}">
        <p14:creationId xmlns:p14="http://schemas.microsoft.com/office/powerpoint/2010/main" val="1475865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57</a:t>
            </a:fld>
            <a:endParaRPr lang="en-GB" dirty="0"/>
          </a:p>
        </p:txBody>
      </p:sp>
    </p:spTree>
    <p:extLst>
      <p:ext uri="{BB962C8B-B14F-4D97-AF65-F5344CB8AC3E}">
        <p14:creationId xmlns:p14="http://schemas.microsoft.com/office/powerpoint/2010/main" val="25799544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58</a:t>
            </a:fld>
            <a:endParaRPr lang="en-GB" dirty="0"/>
          </a:p>
        </p:txBody>
      </p:sp>
    </p:spTree>
    <p:extLst>
      <p:ext uri="{BB962C8B-B14F-4D97-AF65-F5344CB8AC3E}">
        <p14:creationId xmlns:p14="http://schemas.microsoft.com/office/powerpoint/2010/main" val="40472037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59</a:t>
            </a:fld>
            <a:endParaRPr lang="en-GB" dirty="0"/>
          </a:p>
        </p:txBody>
      </p:sp>
    </p:spTree>
    <p:extLst>
      <p:ext uri="{BB962C8B-B14F-4D97-AF65-F5344CB8AC3E}">
        <p14:creationId xmlns:p14="http://schemas.microsoft.com/office/powerpoint/2010/main" val="3145998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a:t>
            </a:fld>
            <a:endParaRPr lang="en-GB" dirty="0"/>
          </a:p>
        </p:txBody>
      </p:sp>
    </p:spTree>
    <p:extLst>
      <p:ext uri="{BB962C8B-B14F-4D97-AF65-F5344CB8AC3E}">
        <p14:creationId xmlns:p14="http://schemas.microsoft.com/office/powerpoint/2010/main" val="30323024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60</a:t>
            </a:fld>
            <a:endParaRPr lang="en-GB" dirty="0"/>
          </a:p>
        </p:txBody>
      </p:sp>
    </p:spTree>
    <p:extLst>
      <p:ext uri="{BB962C8B-B14F-4D97-AF65-F5344CB8AC3E}">
        <p14:creationId xmlns:p14="http://schemas.microsoft.com/office/powerpoint/2010/main" val="26071939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61</a:t>
            </a:fld>
            <a:endParaRPr lang="en-GB" dirty="0"/>
          </a:p>
        </p:txBody>
      </p:sp>
    </p:spTree>
    <p:extLst>
      <p:ext uri="{BB962C8B-B14F-4D97-AF65-F5344CB8AC3E}">
        <p14:creationId xmlns:p14="http://schemas.microsoft.com/office/powerpoint/2010/main" val="1639564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62</a:t>
            </a:fld>
            <a:endParaRPr lang="en-GB" dirty="0"/>
          </a:p>
        </p:txBody>
      </p:sp>
    </p:spTree>
    <p:extLst>
      <p:ext uri="{BB962C8B-B14F-4D97-AF65-F5344CB8AC3E}">
        <p14:creationId xmlns:p14="http://schemas.microsoft.com/office/powerpoint/2010/main" val="13411112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63</a:t>
            </a:fld>
            <a:endParaRPr lang="en-GB" dirty="0"/>
          </a:p>
        </p:txBody>
      </p:sp>
    </p:spTree>
    <p:extLst>
      <p:ext uri="{BB962C8B-B14F-4D97-AF65-F5344CB8AC3E}">
        <p14:creationId xmlns:p14="http://schemas.microsoft.com/office/powerpoint/2010/main" val="34496163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64</a:t>
            </a:fld>
            <a:endParaRPr lang="en-GB" dirty="0"/>
          </a:p>
        </p:txBody>
      </p:sp>
    </p:spTree>
    <p:extLst>
      <p:ext uri="{BB962C8B-B14F-4D97-AF65-F5344CB8AC3E}">
        <p14:creationId xmlns:p14="http://schemas.microsoft.com/office/powerpoint/2010/main" val="4001860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65</a:t>
            </a:fld>
            <a:endParaRPr lang="en-GB" dirty="0"/>
          </a:p>
        </p:txBody>
      </p:sp>
    </p:spTree>
    <p:extLst>
      <p:ext uri="{BB962C8B-B14F-4D97-AF65-F5344CB8AC3E}">
        <p14:creationId xmlns:p14="http://schemas.microsoft.com/office/powerpoint/2010/main" val="20757188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66</a:t>
            </a:fld>
            <a:endParaRPr lang="en-GB" dirty="0"/>
          </a:p>
        </p:txBody>
      </p:sp>
    </p:spTree>
    <p:extLst>
      <p:ext uri="{BB962C8B-B14F-4D97-AF65-F5344CB8AC3E}">
        <p14:creationId xmlns:p14="http://schemas.microsoft.com/office/powerpoint/2010/main" val="2822139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a:t>
            </a:fld>
            <a:endParaRPr lang="en-GB" dirty="0"/>
          </a:p>
        </p:txBody>
      </p:sp>
    </p:spTree>
    <p:extLst>
      <p:ext uri="{BB962C8B-B14F-4D97-AF65-F5344CB8AC3E}">
        <p14:creationId xmlns:p14="http://schemas.microsoft.com/office/powerpoint/2010/main" val="2145119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a:t>
            </a:fld>
            <a:endParaRPr lang="en-GB" dirty="0"/>
          </a:p>
        </p:txBody>
      </p:sp>
    </p:spTree>
    <p:extLst>
      <p:ext uri="{BB962C8B-B14F-4D97-AF65-F5344CB8AC3E}">
        <p14:creationId xmlns:p14="http://schemas.microsoft.com/office/powerpoint/2010/main" val="1021002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a:t>
            </a:fld>
            <a:endParaRPr lang="en-GB" dirty="0"/>
          </a:p>
        </p:txBody>
      </p:sp>
    </p:spTree>
    <p:extLst>
      <p:ext uri="{BB962C8B-B14F-4D97-AF65-F5344CB8AC3E}">
        <p14:creationId xmlns:p14="http://schemas.microsoft.com/office/powerpoint/2010/main" val="8663547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29.xml"/><Relationship Id="rId3" Type="http://schemas.openxmlformats.org/officeDocument/2006/relationships/slide" Target="../slides/slide5.xml"/><Relationship Id="rId7" Type="http://schemas.openxmlformats.org/officeDocument/2006/relationships/slide" Target="../slides/slide36.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slide" Target="../slides/slide17.xml"/><Relationship Id="rId5" Type="http://schemas.openxmlformats.org/officeDocument/2006/relationships/slide" Target="../slides/slide12.xml"/><Relationship Id="rId4" Type="http://schemas.openxmlformats.org/officeDocument/2006/relationships/slide" Target="../slides/slide8.xml"/><Relationship Id="rId9" Type="http://schemas.openxmlformats.org/officeDocument/2006/relationships/slide" Target="../slides/slide24.xml"/></Relationships>
</file>

<file path=ppt/slideLayouts/_rels/slideLayout3.xml.rels><?xml version="1.0" encoding="UTF-8" standalone="yes"?>
<Relationships xmlns="http://schemas.openxmlformats.org/package/2006/relationships"><Relationship Id="rId8" Type="http://schemas.openxmlformats.org/officeDocument/2006/relationships/slide" Target="../slides/slide29.xml"/><Relationship Id="rId3" Type="http://schemas.openxmlformats.org/officeDocument/2006/relationships/slide" Target="../slides/slide5.xml"/><Relationship Id="rId7" Type="http://schemas.openxmlformats.org/officeDocument/2006/relationships/slide" Target="../slides/slide36.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slide" Target="../slides/slide17.xml"/><Relationship Id="rId5" Type="http://schemas.openxmlformats.org/officeDocument/2006/relationships/slide" Target="../slides/slide12.xml"/><Relationship Id="rId4" Type="http://schemas.openxmlformats.org/officeDocument/2006/relationships/slide" Target="../slides/slide8.xml"/><Relationship Id="rId9" Type="http://schemas.openxmlformats.org/officeDocument/2006/relationships/slide" Target="../slides/slide2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29.xml"/><Relationship Id="rId3" Type="http://schemas.openxmlformats.org/officeDocument/2006/relationships/slide" Target="../slides/slide5.xml"/><Relationship Id="rId7" Type="http://schemas.openxmlformats.org/officeDocument/2006/relationships/slide" Target="../slides/slide36.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slide" Target="../slides/slide17.xml"/><Relationship Id="rId5" Type="http://schemas.openxmlformats.org/officeDocument/2006/relationships/slide" Target="../slides/slide12.xml"/><Relationship Id="rId4" Type="http://schemas.openxmlformats.org/officeDocument/2006/relationships/slide" Target="../slides/slide8.xml"/><Relationship Id="rId9" Type="http://schemas.openxmlformats.org/officeDocument/2006/relationships/slide" Target="../slides/slide24.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29.xml"/><Relationship Id="rId3" Type="http://schemas.openxmlformats.org/officeDocument/2006/relationships/slide" Target="../slides/slide5.xml"/><Relationship Id="rId7" Type="http://schemas.openxmlformats.org/officeDocument/2006/relationships/slide" Target="../slides/slide36.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slide" Target="../slides/slide17.xml"/><Relationship Id="rId5" Type="http://schemas.openxmlformats.org/officeDocument/2006/relationships/slide" Target="../slides/slide12.xml"/><Relationship Id="rId4" Type="http://schemas.openxmlformats.org/officeDocument/2006/relationships/slide" Target="../slides/slide8.xml"/><Relationship Id="rId9" Type="http://schemas.openxmlformats.org/officeDocument/2006/relationships/slide" Target="../slides/slide2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rookeWeston">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latin typeface="Calibri" pitchFamily="34" charset="0"/>
              <a:cs typeface="Calibri" pitchFamily="34" charset="0"/>
            </a:endParaRPr>
          </a:p>
        </p:txBody>
      </p:sp>
      <p:sp>
        <p:nvSpPr>
          <p:cNvPr id="9" name="Title 8"/>
          <p:cNvSpPr>
            <a:spLocks noGrp="1"/>
          </p:cNvSpPr>
          <p:nvPr>
            <p:ph type="ctrTitle"/>
          </p:nvPr>
        </p:nvSpPr>
        <p:spPr>
          <a:xfrm>
            <a:off x="685800" y="214290"/>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email">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7" name="Subtitle 16"/>
          <p:cNvSpPr>
            <a:spLocks noGrp="1"/>
          </p:cNvSpPr>
          <p:nvPr>
            <p:ph type="subTitle" idx="1"/>
          </p:nvPr>
        </p:nvSpPr>
        <p:spPr>
          <a:xfrm>
            <a:off x="871566" y="5515444"/>
            <a:ext cx="7772400" cy="1199704"/>
          </a:xfrm>
        </p:spPr>
        <p:txBody>
          <a:bodyPr lIns="45720" rIns="45720"/>
          <a:lstStyle>
            <a:lvl1pPr marL="0" marR="64008" indent="0" algn="r">
              <a:buNone/>
              <a:defRPr b="1">
                <a:solidFill>
                  <a:schemeClr val="bg1"/>
                </a:solidFill>
                <a:latin typeface="Calibri" pitchFamily="34" charset="0"/>
                <a:cs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LO1 1-7">
    <p:spTree>
      <p:nvGrpSpPr>
        <p:cNvPr id="1" name=""/>
        <p:cNvGrpSpPr/>
        <p:nvPr/>
      </p:nvGrpSpPr>
      <p:grpSpPr>
        <a:xfrm>
          <a:off x="0" y="0"/>
          <a:ext cx="0" cy="0"/>
          <a:chOff x="0" y="0"/>
          <a:chExt cx="0" cy="0"/>
        </a:xfrm>
      </p:grpSpPr>
      <p:sp>
        <p:nvSpPr>
          <p:cNvPr id="6" name="Title 5"/>
          <p:cNvSpPr>
            <a:spLocks noGrp="1"/>
          </p:cNvSpPr>
          <p:nvPr>
            <p:ph type="title"/>
          </p:nvPr>
        </p:nvSpPr>
        <p:spPr>
          <a:xfrm>
            <a:off x="35496" y="44624"/>
            <a:ext cx="7640861"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5" name="Content Placeholder 1"/>
          <p:cNvSpPr txBox="1">
            <a:spLocks/>
          </p:cNvSpPr>
          <p:nvPr/>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20" name="Round Same Side Corner Rectangle 19">
            <a:hlinkClick r:id="rId3" action="ppaction://hlinksldjump"/>
          </p:cNvPr>
          <p:cNvSpPr/>
          <p:nvPr userDrawn="1"/>
        </p:nvSpPr>
        <p:spPr>
          <a:xfrm>
            <a:off x="118750" y="692696"/>
            <a:ext cx="74232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19.1 – Direct Proportion</a:t>
            </a:r>
            <a:endParaRPr lang="en-GB" sz="900" b="1" dirty="0">
              <a:latin typeface="Arial" panose="020B0604020202020204" pitchFamily="34" charset="0"/>
              <a:cs typeface="Arial" panose="020B0604020202020204" pitchFamily="34" charset="0"/>
            </a:endParaRPr>
          </a:p>
        </p:txBody>
      </p:sp>
      <p:sp>
        <p:nvSpPr>
          <p:cNvPr id="21" name="Round Same Side Corner Rectangle 20">
            <a:hlinkClick r:id="rId4" action="ppaction://hlinksldjump"/>
          </p:cNvPr>
          <p:cNvSpPr/>
          <p:nvPr userDrawn="1"/>
        </p:nvSpPr>
        <p:spPr>
          <a:xfrm>
            <a:off x="907607" y="692696"/>
            <a:ext cx="977639"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914400" rtl="0" eaLnBrk="1" fontAlgn="base" latinLnBrk="0" hangingPunct="1">
              <a:lnSpc>
                <a:spcPts val="1200"/>
              </a:lnSpc>
              <a:spcBef>
                <a:spcPct val="0"/>
              </a:spcBef>
              <a:spcAft>
                <a:spcPct val="0"/>
              </a:spcAft>
              <a:buClrTx/>
              <a:buSzTx/>
              <a:buFontTx/>
              <a:buNone/>
              <a:tabLst/>
              <a:defRPr/>
            </a:pPr>
            <a:r>
              <a:rPr lang="en-GB" sz="900" b="1" dirty="0" smtClean="0">
                <a:latin typeface="Arial" panose="020B0604020202020204" pitchFamily="34" charset="0"/>
                <a:cs typeface="Arial" panose="020B0604020202020204" pitchFamily="34" charset="0"/>
              </a:rPr>
              <a:t>19.2 – More Direct Proportion</a:t>
            </a:r>
            <a:endParaRPr lang="en-GB" sz="900" b="1" dirty="0">
              <a:latin typeface="Arial" panose="020B0604020202020204" pitchFamily="34" charset="0"/>
              <a:cs typeface="Arial" panose="020B0604020202020204" pitchFamily="34" charset="0"/>
            </a:endParaRPr>
          </a:p>
        </p:txBody>
      </p:sp>
      <p:sp>
        <p:nvSpPr>
          <p:cNvPr id="22" name="Round Same Side Corner Rectangle 21">
            <a:hlinkClick r:id="rId5" action="ppaction://hlinksldjump"/>
          </p:cNvPr>
          <p:cNvSpPr/>
          <p:nvPr userDrawn="1"/>
        </p:nvSpPr>
        <p:spPr>
          <a:xfrm>
            <a:off x="1931774" y="692696"/>
            <a:ext cx="798955"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19.3 – Inverse Proportion</a:t>
            </a:r>
            <a:endParaRPr lang="en-GB" sz="900" b="1" dirty="0">
              <a:latin typeface="Arial" panose="020B0604020202020204" pitchFamily="34" charset="0"/>
              <a:cs typeface="Arial" panose="020B0604020202020204" pitchFamily="34" charset="0"/>
            </a:endParaRPr>
          </a:p>
        </p:txBody>
      </p:sp>
      <p:sp>
        <p:nvSpPr>
          <p:cNvPr id="23" name="Round Same Side Corner Rectangle 22">
            <a:hlinkClick r:id="rId6" action="ppaction://hlinksldjump"/>
          </p:cNvPr>
          <p:cNvSpPr/>
          <p:nvPr userDrawn="1"/>
        </p:nvSpPr>
        <p:spPr>
          <a:xfrm>
            <a:off x="2777257" y="692696"/>
            <a:ext cx="104052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19.4 – Exponential Functions</a:t>
            </a:r>
            <a:endParaRPr lang="en-GB" sz="900" b="1" dirty="0">
              <a:latin typeface="Arial" panose="020B0604020202020204" pitchFamily="34" charset="0"/>
              <a:cs typeface="Arial" panose="020B0604020202020204" pitchFamily="34" charset="0"/>
            </a:endParaRPr>
          </a:p>
        </p:txBody>
      </p:sp>
      <p:sp>
        <p:nvSpPr>
          <p:cNvPr id="24" name="Round Same Side Corner Rectangle 23">
            <a:hlinkClick r:id="rId7" action="ppaction://hlinksldjump"/>
          </p:cNvPr>
          <p:cNvSpPr/>
          <p:nvPr userDrawn="1"/>
        </p:nvSpPr>
        <p:spPr>
          <a:xfrm>
            <a:off x="5850234" y="692696"/>
            <a:ext cx="95165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19.7 – Reflecting</a:t>
            </a:r>
            <a:r>
              <a:rPr lang="en-GB" sz="900" b="1" baseline="0" dirty="0" smtClean="0">
                <a:latin typeface="Arial" panose="020B0604020202020204" pitchFamily="34" charset="0"/>
                <a:cs typeface="Arial" panose="020B0604020202020204" pitchFamily="34" charset="0"/>
              </a:rPr>
              <a:t> &amp; Stretching</a:t>
            </a:r>
            <a:endParaRPr lang="en-GB" sz="900" b="1" dirty="0">
              <a:latin typeface="Arial" panose="020B0604020202020204" pitchFamily="34" charset="0"/>
              <a:cs typeface="Arial" panose="020B0604020202020204" pitchFamily="34" charset="0"/>
            </a:endParaRPr>
          </a:p>
        </p:txBody>
      </p:sp>
      <p:sp>
        <p:nvSpPr>
          <p:cNvPr id="25" name="Round Same Side Corner Rectangle 24">
            <a:hlinkClick r:id="rId8" action="ppaction://hlinksldjump"/>
          </p:cNvPr>
          <p:cNvSpPr/>
          <p:nvPr userDrawn="1"/>
        </p:nvSpPr>
        <p:spPr>
          <a:xfrm>
            <a:off x="4772307" y="692696"/>
            <a:ext cx="1031397"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19.6 – Translating Graphs</a:t>
            </a:r>
            <a:endParaRPr lang="en-GB" sz="900" b="1" dirty="0">
              <a:latin typeface="Arial" panose="020B0604020202020204" pitchFamily="34" charset="0"/>
              <a:cs typeface="Arial" panose="020B0604020202020204" pitchFamily="34" charset="0"/>
            </a:endParaRPr>
          </a:p>
        </p:txBody>
      </p:sp>
      <p:sp>
        <p:nvSpPr>
          <p:cNvPr id="26" name="Round Same Side Corner Rectangle 25">
            <a:hlinkClick r:id="rId9" action="ppaction://hlinksldjump"/>
          </p:cNvPr>
          <p:cNvSpPr/>
          <p:nvPr userDrawn="1"/>
        </p:nvSpPr>
        <p:spPr>
          <a:xfrm>
            <a:off x="3864309" y="694465"/>
            <a:ext cx="861470" cy="353653"/>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19.5 – Non-Linear Graphs</a:t>
            </a:r>
            <a:endParaRPr lang="en-GB" sz="9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LO1 1-7">
    <p:spTree>
      <p:nvGrpSpPr>
        <p:cNvPr id="1" name=""/>
        <p:cNvGrpSpPr/>
        <p:nvPr/>
      </p:nvGrpSpPr>
      <p:grpSpPr>
        <a:xfrm>
          <a:off x="0" y="0"/>
          <a:ext cx="0" cy="0"/>
          <a:chOff x="0" y="0"/>
          <a:chExt cx="0" cy="0"/>
        </a:xfrm>
      </p:grpSpPr>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580112" y="1225296"/>
            <a:ext cx="3200036" cy="532859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Same Side Corner Rectangle 13">
            <a:hlinkClick r:id="rId3" action="ppaction://hlinksldjump"/>
          </p:cNvPr>
          <p:cNvSpPr/>
          <p:nvPr userDrawn="1"/>
        </p:nvSpPr>
        <p:spPr>
          <a:xfrm>
            <a:off x="118750" y="692696"/>
            <a:ext cx="74232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19.1 – Direct Proportion</a:t>
            </a:r>
            <a:endParaRPr lang="en-GB" sz="900" b="1" dirty="0">
              <a:latin typeface="Arial" panose="020B0604020202020204" pitchFamily="34" charset="0"/>
              <a:cs typeface="Arial" panose="020B0604020202020204" pitchFamily="34" charset="0"/>
            </a:endParaRPr>
          </a:p>
        </p:txBody>
      </p:sp>
      <p:sp>
        <p:nvSpPr>
          <p:cNvPr id="21" name="Round Same Side Corner Rectangle 20">
            <a:hlinkClick r:id="rId4" action="ppaction://hlinksldjump"/>
          </p:cNvPr>
          <p:cNvSpPr/>
          <p:nvPr userDrawn="1"/>
        </p:nvSpPr>
        <p:spPr>
          <a:xfrm>
            <a:off x="907607" y="692696"/>
            <a:ext cx="977639"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914400" rtl="0" eaLnBrk="1" fontAlgn="base" latinLnBrk="0" hangingPunct="1">
              <a:lnSpc>
                <a:spcPts val="1200"/>
              </a:lnSpc>
              <a:spcBef>
                <a:spcPct val="0"/>
              </a:spcBef>
              <a:spcAft>
                <a:spcPct val="0"/>
              </a:spcAft>
              <a:buClrTx/>
              <a:buSzTx/>
              <a:buFontTx/>
              <a:buNone/>
              <a:tabLst/>
              <a:defRPr/>
            </a:pPr>
            <a:r>
              <a:rPr lang="en-GB" sz="900" b="1" dirty="0" smtClean="0">
                <a:latin typeface="Arial" panose="020B0604020202020204" pitchFamily="34" charset="0"/>
                <a:cs typeface="Arial" panose="020B0604020202020204" pitchFamily="34" charset="0"/>
              </a:rPr>
              <a:t>19.2 – More Direct Proportion</a:t>
            </a:r>
            <a:endParaRPr lang="en-GB" sz="900" b="1" dirty="0">
              <a:latin typeface="Arial" panose="020B0604020202020204" pitchFamily="34" charset="0"/>
              <a:cs typeface="Arial" panose="020B0604020202020204" pitchFamily="34" charset="0"/>
            </a:endParaRPr>
          </a:p>
        </p:txBody>
      </p:sp>
      <p:sp>
        <p:nvSpPr>
          <p:cNvPr id="22" name="Round Same Side Corner Rectangle 21">
            <a:hlinkClick r:id="rId5" action="ppaction://hlinksldjump"/>
          </p:cNvPr>
          <p:cNvSpPr/>
          <p:nvPr userDrawn="1"/>
        </p:nvSpPr>
        <p:spPr>
          <a:xfrm>
            <a:off x="1931774" y="692696"/>
            <a:ext cx="798955"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19.3 – Inverse Proportion</a:t>
            </a:r>
            <a:endParaRPr lang="en-GB" sz="900" b="1" dirty="0">
              <a:latin typeface="Arial" panose="020B0604020202020204" pitchFamily="34" charset="0"/>
              <a:cs typeface="Arial" panose="020B0604020202020204" pitchFamily="34" charset="0"/>
            </a:endParaRPr>
          </a:p>
        </p:txBody>
      </p:sp>
      <p:sp>
        <p:nvSpPr>
          <p:cNvPr id="23" name="Round Same Side Corner Rectangle 22">
            <a:hlinkClick r:id="rId6" action="ppaction://hlinksldjump"/>
          </p:cNvPr>
          <p:cNvSpPr/>
          <p:nvPr userDrawn="1"/>
        </p:nvSpPr>
        <p:spPr>
          <a:xfrm>
            <a:off x="2777257" y="692696"/>
            <a:ext cx="104052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19.4 – Exponential Functions</a:t>
            </a:r>
            <a:endParaRPr lang="en-GB" sz="900" b="1" dirty="0">
              <a:latin typeface="Arial" panose="020B0604020202020204" pitchFamily="34" charset="0"/>
              <a:cs typeface="Arial" panose="020B0604020202020204" pitchFamily="34" charset="0"/>
            </a:endParaRPr>
          </a:p>
        </p:txBody>
      </p:sp>
      <p:sp>
        <p:nvSpPr>
          <p:cNvPr id="24" name="Round Same Side Corner Rectangle 23">
            <a:hlinkClick r:id="rId7" action="ppaction://hlinksldjump"/>
          </p:cNvPr>
          <p:cNvSpPr/>
          <p:nvPr userDrawn="1"/>
        </p:nvSpPr>
        <p:spPr>
          <a:xfrm>
            <a:off x="5850234" y="692696"/>
            <a:ext cx="95165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19.7 – Reflecting</a:t>
            </a:r>
            <a:r>
              <a:rPr lang="en-GB" sz="900" b="1" baseline="0" dirty="0" smtClean="0">
                <a:latin typeface="Arial" panose="020B0604020202020204" pitchFamily="34" charset="0"/>
                <a:cs typeface="Arial" panose="020B0604020202020204" pitchFamily="34" charset="0"/>
              </a:rPr>
              <a:t> &amp; Stretching</a:t>
            </a:r>
            <a:endParaRPr lang="en-GB" sz="900" b="1" dirty="0">
              <a:latin typeface="Arial" panose="020B0604020202020204" pitchFamily="34" charset="0"/>
              <a:cs typeface="Arial" panose="020B0604020202020204" pitchFamily="34" charset="0"/>
            </a:endParaRPr>
          </a:p>
        </p:txBody>
      </p:sp>
      <p:sp>
        <p:nvSpPr>
          <p:cNvPr id="27" name="Round Same Side Corner Rectangle 26">
            <a:hlinkClick r:id="rId8" action="ppaction://hlinksldjump"/>
          </p:cNvPr>
          <p:cNvSpPr/>
          <p:nvPr userDrawn="1"/>
        </p:nvSpPr>
        <p:spPr>
          <a:xfrm>
            <a:off x="4772307" y="692696"/>
            <a:ext cx="1031397"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19.6 – Translating Graphs</a:t>
            </a:r>
            <a:endParaRPr lang="en-GB" sz="900" b="1" dirty="0">
              <a:latin typeface="Arial" panose="020B0604020202020204" pitchFamily="34" charset="0"/>
              <a:cs typeface="Arial" panose="020B0604020202020204" pitchFamily="34" charset="0"/>
            </a:endParaRPr>
          </a:p>
        </p:txBody>
      </p:sp>
      <p:sp>
        <p:nvSpPr>
          <p:cNvPr id="28" name="Round Same Side Corner Rectangle 27">
            <a:hlinkClick r:id="rId9" action="ppaction://hlinksldjump"/>
          </p:cNvPr>
          <p:cNvSpPr/>
          <p:nvPr userDrawn="1"/>
        </p:nvSpPr>
        <p:spPr>
          <a:xfrm>
            <a:off x="3864309" y="694465"/>
            <a:ext cx="861470" cy="353653"/>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19.5 – Non-Linear Graphs</a:t>
            </a:r>
            <a:endParaRPr lang="en-GB" sz="9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1517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4_LO1 1-7">
    <p:spTree>
      <p:nvGrpSpPr>
        <p:cNvPr id="1" name=""/>
        <p:cNvGrpSpPr/>
        <p:nvPr/>
      </p:nvGrpSpPr>
      <p:grpSpPr>
        <a:xfrm>
          <a:off x="0" y="0"/>
          <a:ext cx="0" cy="0"/>
          <a:chOff x="0" y="0"/>
          <a:chExt cx="0" cy="0"/>
        </a:xfrm>
      </p:grpSpPr>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704856"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Same Side Corner Rectangle 21">
            <a:hlinkClick r:id="rId3" action="ppaction://hlinksldjump"/>
          </p:cNvPr>
          <p:cNvSpPr/>
          <p:nvPr userDrawn="1"/>
        </p:nvSpPr>
        <p:spPr>
          <a:xfrm>
            <a:off x="118750" y="692696"/>
            <a:ext cx="74232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19.1 – Direct Proportion</a:t>
            </a:r>
            <a:endParaRPr lang="en-GB" sz="900" b="1" dirty="0">
              <a:latin typeface="Arial" panose="020B0604020202020204" pitchFamily="34" charset="0"/>
              <a:cs typeface="Arial" panose="020B0604020202020204" pitchFamily="34" charset="0"/>
            </a:endParaRPr>
          </a:p>
        </p:txBody>
      </p:sp>
      <p:sp>
        <p:nvSpPr>
          <p:cNvPr id="23" name="Round Same Side Corner Rectangle 22">
            <a:hlinkClick r:id="rId4" action="ppaction://hlinksldjump"/>
          </p:cNvPr>
          <p:cNvSpPr/>
          <p:nvPr userDrawn="1"/>
        </p:nvSpPr>
        <p:spPr>
          <a:xfrm>
            <a:off x="907607" y="692696"/>
            <a:ext cx="977639"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914400" rtl="0" eaLnBrk="1" fontAlgn="base" latinLnBrk="0" hangingPunct="1">
              <a:lnSpc>
                <a:spcPts val="1200"/>
              </a:lnSpc>
              <a:spcBef>
                <a:spcPct val="0"/>
              </a:spcBef>
              <a:spcAft>
                <a:spcPct val="0"/>
              </a:spcAft>
              <a:buClrTx/>
              <a:buSzTx/>
              <a:buFontTx/>
              <a:buNone/>
              <a:tabLst/>
              <a:defRPr/>
            </a:pPr>
            <a:r>
              <a:rPr lang="en-GB" sz="900" b="1" dirty="0" smtClean="0">
                <a:latin typeface="Arial" panose="020B0604020202020204" pitchFamily="34" charset="0"/>
                <a:cs typeface="Arial" panose="020B0604020202020204" pitchFamily="34" charset="0"/>
              </a:rPr>
              <a:t>19.2 – More Direct Proportion</a:t>
            </a:r>
            <a:endParaRPr lang="en-GB" sz="900" b="1" dirty="0">
              <a:latin typeface="Arial" panose="020B0604020202020204" pitchFamily="34" charset="0"/>
              <a:cs typeface="Arial" panose="020B0604020202020204" pitchFamily="34" charset="0"/>
            </a:endParaRPr>
          </a:p>
        </p:txBody>
      </p:sp>
      <p:sp>
        <p:nvSpPr>
          <p:cNvPr id="24" name="Round Same Side Corner Rectangle 23">
            <a:hlinkClick r:id="rId5" action="ppaction://hlinksldjump"/>
          </p:cNvPr>
          <p:cNvSpPr/>
          <p:nvPr userDrawn="1"/>
        </p:nvSpPr>
        <p:spPr>
          <a:xfrm>
            <a:off x="1931774" y="692696"/>
            <a:ext cx="798955"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19.3 – Inverse Proportion</a:t>
            </a:r>
            <a:endParaRPr lang="en-GB" sz="900" b="1" dirty="0">
              <a:latin typeface="Arial" panose="020B0604020202020204" pitchFamily="34" charset="0"/>
              <a:cs typeface="Arial" panose="020B0604020202020204" pitchFamily="34" charset="0"/>
            </a:endParaRPr>
          </a:p>
        </p:txBody>
      </p:sp>
      <p:sp>
        <p:nvSpPr>
          <p:cNvPr id="25" name="Round Same Side Corner Rectangle 24">
            <a:hlinkClick r:id="rId6" action="ppaction://hlinksldjump"/>
          </p:cNvPr>
          <p:cNvSpPr/>
          <p:nvPr userDrawn="1"/>
        </p:nvSpPr>
        <p:spPr>
          <a:xfrm>
            <a:off x="2777257" y="692696"/>
            <a:ext cx="104052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19.4 – Exponential Functions</a:t>
            </a:r>
            <a:endParaRPr lang="en-GB" sz="900" b="1" dirty="0">
              <a:latin typeface="Arial" panose="020B0604020202020204" pitchFamily="34" charset="0"/>
              <a:cs typeface="Arial" panose="020B0604020202020204" pitchFamily="34" charset="0"/>
            </a:endParaRPr>
          </a:p>
        </p:txBody>
      </p:sp>
      <p:sp>
        <p:nvSpPr>
          <p:cNvPr id="26" name="Round Same Side Corner Rectangle 25">
            <a:hlinkClick r:id="rId7" action="ppaction://hlinksldjump"/>
          </p:cNvPr>
          <p:cNvSpPr/>
          <p:nvPr userDrawn="1"/>
        </p:nvSpPr>
        <p:spPr>
          <a:xfrm>
            <a:off x="5850234" y="692696"/>
            <a:ext cx="95165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19.7 – Reflecting</a:t>
            </a:r>
            <a:r>
              <a:rPr lang="en-GB" sz="900" b="1" baseline="0" dirty="0" smtClean="0">
                <a:latin typeface="Arial" panose="020B0604020202020204" pitchFamily="34" charset="0"/>
                <a:cs typeface="Arial" panose="020B0604020202020204" pitchFamily="34" charset="0"/>
              </a:rPr>
              <a:t> &amp; Stretching</a:t>
            </a:r>
            <a:endParaRPr lang="en-GB" sz="900" b="1" dirty="0">
              <a:latin typeface="Arial" panose="020B0604020202020204" pitchFamily="34" charset="0"/>
              <a:cs typeface="Arial" panose="020B0604020202020204" pitchFamily="34" charset="0"/>
            </a:endParaRPr>
          </a:p>
        </p:txBody>
      </p:sp>
      <p:sp>
        <p:nvSpPr>
          <p:cNvPr id="27" name="Round Same Side Corner Rectangle 26">
            <a:hlinkClick r:id="rId8" action="ppaction://hlinksldjump"/>
          </p:cNvPr>
          <p:cNvSpPr/>
          <p:nvPr userDrawn="1"/>
        </p:nvSpPr>
        <p:spPr>
          <a:xfrm>
            <a:off x="4772307" y="692696"/>
            <a:ext cx="1031397"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19.6 – Translating Graphs</a:t>
            </a:r>
            <a:endParaRPr lang="en-GB" sz="900" b="1" dirty="0">
              <a:latin typeface="Arial" panose="020B0604020202020204" pitchFamily="34" charset="0"/>
              <a:cs typeface="Arial" panose="020B0604020202020204" pitchFamily="34" charset="0"/>
            </a:endParaRPr>
          </a:p>
        </p:txBody>
      </p:sp>
      <p:sp>
        <p:nvSpPr>
          <p:cNvPr id="28" name="Round Same Side Corner Rectangle 27">
            <a:hlinkClick r:id="rId9" action="ppaction://hlinksldjump"/>
          </p:cNvPr>
          <p:cNvSpPr/>
          <p:nvPr userDrawn="1"/>
        </p:nvSpPr>
        <p:spPr>
          <a:xfrm>
            <a:off x="3864309" y="694465"/>
            <a:ext cx="861470" cy="353653"/>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19.5 – Non-Linear Graphs</a:t>
            </a:r>
            <a:endParaRPr lang="en-GB" sz="9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19245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LO1 1-7">
    <p:spTree>
      <p:nvGrpSpPr>
        <p:cNvPr id="1" name=""/>
        <p:cNvGrpSpPr/>
        <p:nvPr/>
      </p:nvGrpSpPr>
      <p:grpSpPr>
        <a:xfrm>
          <a:off x="0" y="0"/>
          <a:ext cx="0" cy="0"/>
          <a:chOff x="0" y="0"/>
          <a:chExt cx="0" cy="0"/>
        </a:xfrm>
      </p:grpSpPr>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2" name="Snip Single Corner Rectangle 1"/>
          <p:cNvSpPr/>
          <p:nvPr userDrawn="1"/>
        </p:nvSpPr>
        <p:spPr>
          <a:xfrm>
            <a:off x="179512" y="1137707"/>
            <a:ext cx="8708456" cy="5531653"/>
          </a:xfrm>
          <a:custGeom>
            <a:avLst/>
            <a:gdLst>
              <a:gd name="connsiteX0" fmla="*/ 0 w 8696199"/>
              <a:gd name="connsiteY0" fmla="*/ 0 h 5531653"/>
              <a:gd name="connsiteX1" fmla="*/ 7774238 w 8696199"/>
              <a:gd name="connsiteY1" fmla="*/ 0 h 5531653"/>
              <a:gd name="connsiteX2" fmla="*/ 8696199 w 8696199"/>
              <a:gd name="connsiteY2" fmla="*/ 921961 h 5531653"/>
              <a:gd name="connsiteX3" fmla="*/ 8696199 w 8696199"/>
              <a:gd name="connsiteY3" fmla="*/ 5531653 h 5531653"/>
              <a:gd name="connsiteX4" fmla="*/ 0 w 8696199"/>
              <a:gd name="connsiteY4" fmla="*/ 5531653 h 5531653"/>
              <a:gd name="connsiteX5" fmla="*/ 0 w 8696199"/>
              <a:gd name="connsiteY5" fmla="*/ 0 h 5531653"/>
              <a:gd name="connsiteX0" fmla="*/ 0 w 8751063"/>
              <a:gd name="connsiteY0" fmla="*/ 0 h 5586517"/>
              <a:gd name="connsiteX1" fmla="*/ 7774238 w 8751063"/>
              <a:gd name="connsiteY1" fmla="*/ 0 h 5586517"/>
              <a:gd name="connsiteX2" fmla="*/ 8696199 w 8751063"/>
              <a:gd name="connsiteY2" fmla="*/ 921961 h 5586517"/>
              <a:gd name="connsiteX3" fmla="*/ 8751063 w 8751063"/>
              <a:gd name="connsiteY3" fmla="*/ 5586517 h 5586517"/>
              <a:gd name="connsiteX4" fmla="*/ 0 w 8751063"/>
              <a:gd name="connsiteY4" fmla="*/ 5531653 h 5586517"/>
              <a:gd name="connsiteX5" fmla="*/ 0 w 8751063"/>
              <a:gd name="connsiteY5" fmla="*/ 0 h 5586517"/>
              <a:gd name="connsiteX0" fmla="*/ 0 w 8751063"/>
              <a:gd name="connsiteY0" fmla="*/ 0 h 5586517"/>
              <a:gd name="connsiteX1" fmla="*/ 7774238 w 8751063"/>
              <a:gd name="connsiteY1" fmla="*/ 0 h 5586517"/>
              <a:gd name="connsiteX2" fmla="*/ 8732775 w 8751063"/>
              <a:gd name="connsiteY2" fmla="*/ 4104073 h 5586517"/>
              <a:gd name="connsiteX3" fmla="*/ 8751063 w 8751063"/>
              <a:gd name="connsiteY3" fmla="*/ 5586517 h 5586517"/>
              <a:gd name="connsiteX4" fmla="*/ 0 w 8751063"/>
              <a:gd name="connsiteY4" fmla="*/ 5531653 h 5586517"/>
              <a:gd name="connsiteX5" fmla="*/ 0 w 8751063"/>
              <a:gd name="connsiteY5" fmla="*/ 0 h 5586517"/>
              <a:gd name="connsiteX0" fmla="*/ 0 w 8751063"/>
              <a:gd name="connsiteY0" fmla="*/ 0 h 5586517"/>
              <a:gd name="connsiteX1" fmla="*/ 8743502 w 8751063"/>
              <a:gd name="connsiteY1" fmla="*/ 54864 h 5586517"/>
              <a:gd name="connsiteX2" fmla="*/ 8732775 w 8751063"/>
              <a:gd name="connsiteY2" fmla="*/ 4104073 h 5586517"/>
              <a:gd name="connsiteX3" fmla="*/ 8751063 w 8751063"/>
              <a:gd name="connsiteY3" fmla="*/ 5586517 h 5586517"/>
              <a:gd name="connsiteX4" fmla="*/ 0 w 8751063"/>
              <a:gd name="connsiteY4" fmla="*/ 5531653 h 5586517"/>
              <a:gd name="connsiteX5" fmla="*/ 0 w 8751063"/>
              <a:gd name="connsiteY5" fmla="*/ 0 h 5586517"/>
              <a:gd name="connsiteX0" fmla="*/ 0 w 8743502"/>
              <a:gd name="connsiteY0" fmla="*/ 0 h 5531653"/>
              <a:gd name="connsiteX1" fmla="*/ 8743502 w 8743502"/>
              <a:gd name="connsiteY1" fmla="*/ 54864 h 5531653"/>
              <a:gd name="connsiteX2" fmla="*/ 8732775 w 8743502"/>
              <a:gd name="connsiteY2" fmla="*/ 4104073 h 5531653"/>
              <a:gd name="connsiteX3" fmla="*/ 8147559 w 8743502"/>
              <a:gd name="connsiteY3" fmla="*/ 5513365 h 5531653"/>
              <a:gd name="connsiteX4" fmla="*/ 0 w 8743502"/>
              <a:gd name="connsiteY4" fmla="*/ 5531653 h 5531653"/>
              <a:gd name="connsiteX5" fmla="*/ 0 w 8743502"/>
              <a:gd name="connsiteY5" fmla="*/ 0 h 5531653"/>
              <a:gd name="connsiteX0" fmla="*/ 0 w 8743502"/>
              <a:gd name="connsiteY0" fmla="*/ 0 h 5531653"/>
              <a:gd name="connsiteX1" fmla="*/ 8743502 w 8743502"/>
              <a:gd name="connsiteY1" fmla="*/ 54864 h 5531653"/>
              <a:gd name="connsiteX2" fmla="*/ 8732775 w 8743502"/>
              <a:gd name="connsiteY2" fmla="*/ 4652713 h 5531653"/>
              <a:gd name="connsiteX3" fmla="*/ 8147559 w 8743502"/>
              <a:gd name="connsiteY3" fmla="*/ 5513365 h 5531653"/>
              <a:gd name="connsiteX4" fmla="*/ 0 w 8743502"/>
              <a:gd name="connsiteY4" fmla="*/ 5531653 h 5531653"/>
              <a:gd name="connsiteX5" fmla="*/ 0 w 8743502"/>
              <a:gd name="connsiteY5" fmla="*/ 0 h 553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3502" h="5531653">
                <a:moveTo>
                  <a:pt x="0" y="0"/>
                </a:moveTo>
                <a:lnTo>
                  <a:pt x="8743502" y="54864"/>
                </a:lnTo>
                <a:cubicBezTo>
                  <a:pt x="8739926" y="1404600"/>
                  <a:pt x="8736351" y="3302977"/>
                  <a:pt x="8732775" y="4652713"/>
                </a:cubicBezTo>
                <a:lnTo>
                  <a:pt x="8147559" y="5513365"/>
                </a:lnTo>
                <a:lnTo>
                  <a:pt x="0" y="5531653"/>
                </a:lnTo>
                <a:lnTo>
                  <a:pt x="0" y="0"/>
                </a:lnTo>
                <a:close/>
              </a:path>
            </a:pathLst>
          </a:cu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Same Side Corner Rectangle 12">
            <a:hlinkClick r:id="rId3" action="ppaction://hlinksldjump"/>
          </p:cNvPr>
          <p:cNvSpPr/>
          <p:nvPr userDrawn="1"/>
        </p:nvSpPr>
        <p:spPr>
          <a:xfrm>
            <a:off x="118750" y="692696"/>
            <a:ext cx="74232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19.1 – Direct Proportion</a:t>
            </a:r>
            <a:endParaRPr lang="en-GB" sz="900" b="1" dirty="0">
              <a:latin typeface="Arial" panose="020B0604020202020204" pitchFamily="34" charset="0"/>
              <a:cs typeface="Arial" panose="020B0604020202020204" pitchFamily="34" charset="0"/>
            </a:endParaRPr>
          </a:p>
        </p:txBody>
      </p:sp>
      <p:sp>
        <p:nvSpPr>
          <p:cNvPr id="18" name="Round Same Side Corner Rectangle 17">
            <a:hlinkClick r:id="rId4" action="ppaction://hlinksldjump"/>
          </p:cNvPr>
          <p:cNvSpPr/>
          <p:nvPr userDrawn="1"/>
        </p:nvSpPr>
        <p:spPr>
          <a:xfrm>
            <a:off x="907607" y="692696"/>
            <a:ext cx="977639"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914400" rtl="0" eaLnBrk="1" fontAlgn="base" latinLnBrk="0" hangingPunct="1">
              <a:lnSpc>
                <a:spcPts val="1200"/>
              </a:lnSpc>
              <a:spcBef>
                <a:spcPct val="0"/>
              </a:spcBef>
              <a:spcAft>
                <a:spcPct val="0"/>
              </a:spcAft>
              <a:buClrTx/>
              <a:buSzTx/>
              <a:buFontTx/>
              <a:buNone/>
              <a:tabLst/>
              <a:defRPr/>
            </a:pPr>
            <a:r>
              <a:rPr lang="en-GB" sz="900" b="1" dirty="0" smtClean="0">
                <a:latin typeface="Arial" panose="020B0604020202020204" pitchFamily="34" charset="0"/>
                <a:cs typeface="Arial" panose="020B0604020202020204" pitchFamily="34" charset="0"/>
              </a:rPr>
              <a:t>19.2 – More Direct Proportion</a:t>
            </a:r>
            <a:endParaRPr lang="en-GB" sz="900" b="1" dirty="0">
              <a:latin typeface="Arial" panose="020B0604020202020204" pitchFamily="34" charset="0"/>
              <a:cs typeface="Arial" panose="020B0604020202020204" pitchFamily="34" charset="0"/>
            </a:endParaRPr>
          </a:p>
        </p:txBody>
      </p:sp>
      <p:sp>
        <p:nvSpPr>
          <p:cNvPr id="20" name="Round Same Side Corner Rectangle 19">
            <a:hlinkClick r:id="rId5" action="ppaction://hlinksldjump"/>
          </p:cNvPr>
          <p:cNvSpPr/>
          <p:nvPr userDrawn="1"/>
        </p:nvSpPr>
        <p:spPr>
          <a:xfrm>
            <a:off x="1931774" y="692696"/>
            <a:ext cx="798955"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19.3 – Inverse Proportion</a:t>
            </a:r>
            <a:endParaRPr lang="en-GB" sz="900" b="1" dirty="0">
              <a:latin typeface="Arial" panose="020B0604020202020204" pitchFamily="34" charset="0"/>
              <a:cs typeface="Arial" panose="020B0604020202020204" pitchFamily="34" charset="0"/>
            </a:endParaRPr>
          </a:p>
        </p:txBody>
      </p:sp>
      <p:sp>
        <p:nvSpPr>
          <p:cNvPr id="22" name="Round Same Side Corner Rectangle 21">
            <a:hlinkClick r:id="rId6" action="ppaction://hlinksldjump"/>
          </p:cNvPr>
          <p:cNvSpPr/>
          <p:nvPr userDrawn="1"/>
        </p:nvSpPr>
        <p:spPr>
          <a:xfrm>
            <a:off x="2777257" y="692696"/>
            <a:ext cx="1040524"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19.4 – Exponential Functions</a:t>
            </a:r>
            <a:endParaRPr lang="en-GB" sz="900" b="1" dirty="0">
              <a:latin typeface="Arial" panose="020B0604020202020204" pitchFamily="34" charset="0"/>
              <a:cs typeface="Arial" panose="020B0604020202020204" pitchFamily="34" charset="0"/>
            </a:endParaRPr>
          </a:p>
        </p:txBody>
      </p:sp>
      <p:sp>
        <p:nvSpPr>
          <p:cNvPr id="25" name="Round Same Side Corner Rectangle 24">
            <a:hlinkClick r:id="rId7" action="ppaction://hlinksldjump"/>
          </p:cNvPr>
          <p:cNvSpPr/>
          <p:nvPr userDrawn="1"/>
        </p:nvSpPr>
        <p:spPr>
          <a:xfrm>
            <a:off x="5850234" y="692696"/>
            <a:ext cx="95165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19.7 – Reflecting</a:t>
            </a:r>
            <a:r>
              <a:rPr lang="en-GB" sz="900" b="1" baseline="0" dirty="0" smtClean="0">
                <a:latin typeface="Arial" panose="020B0604020202020204" pitchFamily="34" charset="0"/>
                <a:cs typeface="Arial" panose="020B0604020202020204" pitchFamily="34" charset="0"/>
              </a:rPr>
              <a:t> &amp; Stretching</a:t>
            </a:r>
            <a:endParaRPr lang="en-GB" sz="900" b="1" dirty="0">
              <a:latin typeface="Arial" panose="020B0604020202020204" pitchFamily="34" charset="0"/>
              <a:cs typeface="Arial" panose="020B0604020202020204" pitchFamily="34" charset="0"/>
            </a:endParaRPr>
          </a:p>
        </p:txBody>
      </p:sp>
      <p:sp>
        <p:nvSpPr>
          <p:cNvPr id="26" name="Round Same Side Corner Rectangle 25">
            <a:hlinkClick r:id="rId8" action="ppaction://hlinksldjump"/>
          </p:cNvPr>
          <p:cNvSpPr/>
          <p:nvPr userDrawn="1"/>
        </p:nvSpPr>
        <p:spPr>
          <a:xfrm>
            <a:off x="4772307" y="692696"/>
            <a:ext cx="1031397"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19.6 – Translating Graphs</a:t>
            </a:r>
            <a:endParaRPr lang="en-GB" sz="900" b="1" dirty="0">
              <a:latin typeface="Arial" panose="020B0604020202020204" pitchFamily="34" charset="0"/>
              <a:cs typeface="Arial" panose="020B0604020202020204" pitchFamily="34" charset="0"/>
            </a:endParaRPr>
          </a:p>
        </p:txBody>
      </p:sp>
      <p:sp>
        <p:nvSpPr>
          <p:cNvPr id="27" name="Round Same Side Corner Rectangle 26">
            <a:hlinkClick r:id="rId9" action="ppaction://hlinksldjump"/>
          </p:cNvPr>
          <p:cNvSpPr/>
          <p:nvPr userDrawn="1"/>
        </p:nvSpPr>
        <p:spPr>
          <a:xfrm>
            <a:off x="3864309" y="694465"/>
            <a:ext cx="861470" cy="353653"/>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ts val="1200"/>
              </a:lnSpc>
            </a:pPr>
            <a:r>
              <a:rPr lang="en-GB" sz="900" b="1" dirty="0" smtClean="0">
                <a:latin typeface="Arial" panose="020B0604020202020204" pitchFamily="34" charset="0"/>
                <a:cs typeface="Arial" panose="020B0604020202020204" pitchFamily="34" charset="0"/>
              </a:rPr>
              <a:t>19.5 – Non-Linear Graphs</a:t>
            </a:r>
            <a:endParaRPr lang="en-GB" sz="9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00894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13648" y="5937012"/>
            <a:ext cx="3203848"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2" name="Freeform 11"/>
          <p:cNvSpPr>
            <a:spLocks/>
          </p:cNvSpPr>
          <p:nvPr/>
        </p:nvSpPr>
        <p:spPr bwMode="auto">
          <a:xfrm>
            <a:off x="1" y="5924550"/>
            <a:ext cx="2339752"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4" name="Right Triangle 13"/>
          <p:cNvSpPr>
            <a:spLocks/>
          </p:cNvSpPr>
          <p:nvPr/>
        </p:nvSpPr>
        <p:spPr bwMode="auto">
          <a:xfrm>
            <a:off x="-6042" y="5949279"/>
            <a:ext cx="1913746" cy="922841"/>
          </a:xfrm>
          <a:prstGeom prst="rtTriangle">
            <a:avLst/>
          </a:prstGeom>
          <a:blipFill>
            <a:blip r:embed="rId7" cstate="email">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5" name="Straight Connector 14"/>
          <p:cNvCxnSpPr>
            <a:stCxn id="14" idx="0"/>
            <a:endCxn id="14" idx="4"/>
          </p:cNvCxnSpPr>
          <p:nvPr/>
        </p:nvCxnSpPr>
        <p:spPr>
          <a:xfrm rot="16200000" flipH="1">
            <a:off x="489410" y="5453826"/>
            <a:ext cx="922841" cy="191374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4"/>
            <a:ext cx="8229600" cy="857256"/>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000108"/>
            <a:ext cx="8229600" cy="492922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7" r:id="rId1"/>
    <p:sldLayoutId id="2147483711" r:id="rId2"/>
    <p:sldLayoutId id="2147483715" r:id="rId3"/>
    <p:sldLayoutId id="2147483718" r:id="rId4"/>
    <p:sldLayoutId id="2147483717" r:id="rId5"/>
  </p:sldLayoutIdLst>
  <p:timing>
    <p:tnLst>
      <p:par>
        <p:cTn id="1" dur="indefinite" restart="never" nodeType="tmRoot"/>
      </p:par>
    </p:tnLst>
  </p:timing>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p:titleStyle>
    <p:body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Rectangle 6"/>
          <p:cNvSpPr/>
          <p:nvPr/>
        </p:nvSpPr>
        <p:spPr>
          <a:xfrm>
            <a:off x="107504" y="116632"/>
            <a:ext cx="8928992" cy="170843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dirty="0"/>
          </a:p>
        </p:txBody>
      </p:sp>
      <p:sp>
        <p:nvSpPr>
          <p:cNvPr id="8" name="TextBox 7"/>
          <p:cNvSpPr txBox="1"/>
          <p:nvPr/>
        </p:nvSpPr>
        <p:spPr>
          <a:xfrm>
            <a:off x="2409832" y="116632"/>
            <a:ext cx="6554656" cy="1815882"/>
          </a:xfrm>
          <a:prstGeom prst="rect">
            <a:avLst/>
          </a:prstGeom>
          <a:noFill/>
        </p:spPr>
        <p:txBody>
          <a:bodyPr wrap="square" rtlCol="0">
            <a:spAutoFit/>
          </a:bodyPr>
          <a:lstStyle/>
          <a:p>
            <a:pPr algn="r"/>
            <a:r>
              <a:rPr lang="en-GB" sz="3600" b="1" dirty="0" smtClean="0">
                <a:solidFill>
                  <a:schemeClr val="tx1">
                    <a:lumMod val="50000"/>
                    <a:lumOff val="50000"/>
                  </a:schemeClr>
                </a:solidFill>
              </a:rPr>
              <a:t>Mathematics (9-1) - </a:t>
            </a:r>
            <a:r>
              <a:rPr lang="en-GB" sz="3600" b="1" dirty="0" err="1" smtClean="0">
                <a:solidFill>
                  <a:schemeClr val="tx1">
                    <a:lumMod val="50000"/>
                    <a:lumOff val="50000"/>
                  </a:schemeClr>
                </a:solidFill>
              </a:rPr>
              <a:t>iGCSE</a:t>
            </a:r>
            <a:endParaRPr lang="en-GB" sz="3600" b="1" dirty="0">
              <a:solidFill>
                <a:schemeClr val="tx1">
                  <a:lumMod val="50000"/>
                  <a:lumOff val="50000"/>
                </a:schemeClr>
              </a:solidFill>
            </a:endParaRPr>
          </a:p>
          <a:p>
            <a:pPr algn="r"/>
            <a:r>
              <a:rPr lang="en-GB" sz="3600" b="1" dirty="0" smtClean="0">
                <a:solidFill>
                  <a:schemeClr val="tx1">
                    <a:lumMod val="50000"/>
                    <a:lumOff val="50000"/>
                  </a:schemeClr>
                </a:solidFill>
              </a:rPr>
              <a:t>2018-20</a:t>
            </a:r>
          </a:p>
          <a:p>
            <a:pPr algn="r"/>
            <a:r>
              <a:rPr lang="en-GB" sz="3600" b="1" dirty="0" smtClean="0">
                <a:solidFill>
                  <a:schemeClr val="tx1">
                    <a:lumMod val="50000"/>
                    <a:lumOff val="50000"/>
                  </a:schemeClr>
                </a:solidFill>
              </a:rPr>
              <a:t>Year 09</a:t>
            </a:r>
            <a:endParaRPr lang="en-GB" sz="3600" b="1" dirty="0">
              <a:solidFill>
                <a:schemeClr val="tx1">
                  <a:lumMod val="50000"/>
                  <a:lumOff val="50000"/>
                </a:schemeClr>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7584" y="178371"/>
            <a:ext cx="2162168" cy="1584960"/>
          </a:xfrm>
          <a:prstGeom prst="rect">
            <a:avLst/>
          </a:prstGeom>
        </p:spPr>
      </p:pic>
      <p:sp>
        <p:nvSpPr>
          <p:cNvPr id="3" name="Subtitle 2"/>
          <p:cNvSpPr>
            <a:spLocks noGrp="1"/>
          </p:cNvSpPr>
          <p:nvPr>
            <p:ph type="subTitle" idx="1"/>
          </p:nvPr>
        </p:nvSpPr>
        <p:spPr>
          <a:xfrm>
            <a:off x="251520" y="5970292"/>
            <a:ext cx="8784976" cy="771076"/>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ts val="5600"/>
              </a:lnSpc>
            </a:pPr>
            <a:r>
              <a:rPr lang="en-US" sz="8800" spc="5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Unit 19 </a:t>
            </a:r>
            <a:r>
              <a:rPr lang="en-US" sz="8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8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Answers</a:t>
            </a:r>
            <a:endParaRPr lang="en-GB" sz="8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6" name="Picture 2" descr="Image result for all the answer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771800" y="1916832"/>
            <a:ext cx="6264696" cy="32560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19.2 – More </a:t>
            </a:r>
            <a:r>
              <a:rPr lang="en-US" sz="4000" dirty="0" smtClean="0">
                <a:latin typeface="Arial" panose="020B0604020202020204" pitchFamily="34" charset="0"/>
                <a:cs typeface="Arial" panose="020B0604020202020204" pitchFamily="34" charset="0"/>
              </a:rPr>
              <a:t>Direct Proportion</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707</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8568952" cy="5271123"/>
              </a:xfrm>
              <a:prstGeom prst="rect">
                <a:avLst/>
              </a:prstGeom>
            </p:spPr>
            <p:txBody>
              <a:bodyPr wrap="square">
                <a:spAutoFit/>
              </a:bodyPr>
              <a:lstStyle/>
              <a:p>
                <a:pPr marL="742950" indent="-742950">
                  <a:spcAft>
                    <a:spcPts val="0"/>
                  </a:spcAft>
                  <a:buClr>
                    <a:srgbClr val="C00000"/>
                  </a:buClr>
                  <a:buFont typeface="+mj-lt"/>
                  <a:buAutoNum type="arabicPeriod" startAt="6"/>
                  <a:tabLst>
                    <a:tab pos="1422400" algn="l"/>
                    <a:tab pos="4691063" algn="l"/>
                    <a:tab pos="6062663" algn="l"/>
                  </a:tabLst>
                </a:pPr>
                <a:r>
                  <a:rPr lang="es-ES" sz="4800" dirty="0" smtClean="0">
                    <a:solidFill>
                      <a:srgbClr val="C00000"/>
                    </a:solidFill>
                    <a:latin typeface="Arial" panose="020B0604020202020204" pitchFamily="34" charset="0"/>
                    <a:cs typeface="Arial" panose="020B0604020202020204" pitchFamily="34" charset="0"/>
                  </a:rPr>
                  <a:t>a.</a:t>
                </a:r>
                <a:r>
                  <a:rPr lang="es-ES" sz="4800" i="1" dirty="0" smtClean="0">
                    <a:latin typeface="Arial" panose="020B0604020202020204" pitchFamily="34" charset="0"/>
                    <a:cs typeface="Arial" panose="020B0604020202020204" pitchFamily="34" charset="0"/>
                  </a:rPr>
                  <a:t> y</a:t>
                </a:r>
                <a:r>
                  <a:rPr lang="es-ES" sz="4800" dirty="0" smtClean="0">
                    <a:latin typeface="Arial" panose="020B0604020202020204" pitchFamily="34" charset="0"/>
                    <a:cs typeface="Arial" panose="020B0604020202020204" pitchFamily="34" charset="0"/>
                  </a:rPr>
                  <a:t> </a:t>
                </a:r>
                <a:r>
                  <a:rPr lang="en-US" sz="4800" dirty="0" smtClean="0"/>
                  <a:t>∝ </a:t>
                </a:r>
                <a:r>
                  <a:rPr lang="en-US" sz="4800" i="1" dirty="0" smtClean="0">
                    <a:latin typeface="Arial" panose="020B0604020202020204" pitchFamily="34" charset="0"/>
                    <a:cs typeface="Arial" panose="020B0604020202020204" pitchFamily="34" charset="0"/>
                  </a:rPr>
                  <a:t>x</a:t>
                </a:r>
                <a:r>
                  <a:rPr lang="en-US" sz="4800" baseline="30000" dirty="0" smtClean="0">
                    <a:latin typeface="Arial" panose="020B0604020202020204" pitchFamily="34" charset="0"/>
                    <a:cs typeface="Arial" panose="020B0604020202020204" pitchFamily="34" charset="0"/>
                  </a:rPr>
                  <a:t>2</a:t>
                </a:r>
                <a:r>
                  <a:rPr lang="en-US" sz="4800" dirty="0" smtClean="0">
                    <a:latin typeface="Arial" panose="020B0604020202020204" pitchFamily="34" charset="0"/>
                    <a:cs typeface="Arial" panose="020B0604020202020204" pitchFamily="34" charset="0"/>
                  </a:rPr>
                  <a:t>	</a:t>
                </a:r>
                <a:r>
                  <a:rPr lang="en-US" sz="4800" dirty="0" smtClean="0">
                    <a:solidFill>
                      <a:srgbClr val="C00000"/>
                    </a:solidFill>
                    <a:latin typeface="Arial" panose="020B0604020202020204" pitchFamily="34" charset="0"/>
                    <a:cs typeface="Arial" panose="020B0604020202020204" pitchFamily="34" charset="0"/>
                  </a:rPr>
                  <a:t>b.</a:t>
                </a:r>
                <a:r>
                  <a:rPr lang="en-US" sz="4800" dirty="0" smtClean="0">
                    <a:latin typeface="Arial" panose="020B0604020202020204" pitchFamily="34" charset="0"/>
                    <a:cs typeface="Arial" panose="020B0604020202020204" pitchFamily="34" charset="0"/>
                  </a:rPr>
                  <a:t> </a:t>
                </a:r>
                <a:r>
                  <a:rPr lang="en-US" sz="4800" i="1" dirty="0" smtClean="0">
                    <a:latin typeface="Arial" panose="020B0604020202020204" pitchFamily="34" charset="0"/>
                    <a:cs typeface="Arial" panose="020B0604020202020204" pitchFamily="34" charset="0"/>
                  </a:rPr>
                  <a:t>y</a:t>
                </a:r>
                <a:r>
                  <a:rPr lang="en-US" sz="4800" dirty="0" smtClean="0">
                    <a:latin typeface="Arial" panose="020B0604020202020204" pitchFamily="34" charset="0"/>
                    <a:cs typeface="Arial" panose="020B0604020202020204" pitchFamily="34" charset="0"/>
                  </a:rPr>
                  <a:t> = </a:t>
                </a:r>
                <a:r>
                  <a:rPr lang="en-US" sz="4800" i="1" dirty="0" smtClean="0">
                    <a:latin typeface="Arial" panose="020B0604020202020204" pitchFamily="34" charset="0"/>
                    <a:cs typeface="Arial" panose="020B0604020202020204" pitchFamily="34" charset="0"/>
                  </a:rPr>
                  <a:t>kx</a:t>
                </a:r>
                <a:r>
                  <a:rPr lang="en-US" sz="4800" baseline="30000" dirty="0" smtClean="0">
                    <a:latin typeface="Arial" panose="020B0604020202020204" pitchFamily="34" charset="0"/>
                    <a:cs typeface="Arial" panose="020B0604020202020204" pitchFamily="34" charset="0"/>
                  </a:rPr>
                  <a:t>2</a:t>
                </a:r>
                <a:r>
                  <a:rPr lang="en-US" sz="4800" dirty="0" smtClean="0">
                    <a:latin typeface="Arial" panose="020B0604020202020204" pitchFamily="34" charset="0"/>
                    <a:cs typeface="Arial" panose="020B0604020202020204" pitchFamily="34" charset="0"/>
                  </a:rPr>
                  <a:t/>
                </a:r>
                <a:br>
                  <a:rPr lang="en-US" sz="4800" dirty="0" smtClean="0">
                    <a:latin typeface="Arial" panose="020B0604020202020204" pitchFamily="34" charset="0"/>
                    <a:cs typeface="Arial" panose="020B0604020202020204" pitchFamily="34" charset="0"/>
                  </a:rPr>
                </a:br>
                <a:r>
                  <a:rPr lang="en-US" sz="4800" dirty="0" smtClean="0">
                    <a:solidFill>
                      <a:srgbClr val="C00000"/>
                    </a:solidFill>
                    <a:latin typeface="Arial" panose="020B0604020202020204" pitchFamily="34" charset="0"/>
                    <a:cs typeface="Arial" panose="020B0604020202020204" pitchFamily="34" charset="0"/>
                  </a:rPr>
                  <a:t>c.</a:t>
                </a:r>
                <a:r>
                  <a:rPr lang="en-US" sz="4800" dirty="0" smtClean="0">
                    <a:latin typeface="Arial" panose="020B0604020202020204" pitchFamily="34" charset="0"/>
                    <a:cs typeface="Arial" panose="020B0604020202020204" pitchFamily="34" charset="0"/>
                  </a:rPr>
                  <a:t> </a:t>
                </a:r>
                <a:r>
                  <a:rPr lang="en-US" sz="4800" i="1" dirty="0" smtClean="0">
                    <a:latin typeface="Arial" panose="020B0604020202020204" pitchFamily="34" charset="0"/>
                    <a:cs typeface="Arial" panose="020B0604020202020204" pitchFamily="34" charset="0"/>
                  </a:rPr>
                  <a:t>k</a:t>
                </a:r>
                <a:r>
                  <a:rPr lang="en-US" sz="4800" dirty="0" smtClean="0">
                    <a:latin typeface="Arial" panose="020B0604020202020204" pitchFamily="34" charset="0"/>
                    <a:cs typeface="Arial" panose="020B0604020202020204" pitchFamily="34" charset="0"/>
                  </a:rPr>
                  <a:t> = 4	</a:t>
                </a:r>
                <a:r>
                  <a:rPr lang="en-US" sz="4800" dirty="0" smtClean="0">
                    <a:solidFill>
                      <a:srgbClr val="C00000"/>
                    </a:solidFill>
                    <a:latin typeface="Arial" panose="020B0604020202020204" pitchFamily="34" charset="0"/>
                    <a:cs typeface="Arial" panose="020B0604020202020204" pitchFamily="34" charset="0"/>
                  </a:rPr>
                  <a:t>d.</a:t>
                </a:r>
                <a:r>
                  <a:rPr lang="en-US" sz="4800" dirty="0" smtClean="0">
                    <a:latin typeface="Arial" panose="020B0604020202020204" pitchFamily="34" charset="0"/>
                    <a:cs typeface="Arial" panose="020B0604020202020204" pitchFamily="34" charset="0"/>
                  </a:rPr>
                  <a:t> </a:t>
                </a:r>
                <a:r>
                  <a:rPr lang="en-US" sz="4800" i="1" dirty="0"/>
                  <a:t>y</a:t>
                </a:r>
                <a:r>
                  <a:rPr lang="en-US" sz="4800" dirty="0"/>
                  <a:t> = </a:t>
                </a:r>
                <a:r>
                  <a:rPr lang="en-US" sz="4800" dirty="0" smtClean="0"/>
                  <a:t>100</a:t>
                </a:r>
              </a:p>
              <a:p>
                <a:pPr marL="742950" indent="-742950">
                  <a:spcAft>
                    <a:spcPts val="0"/>
                  </a:spcAft>
                  <a:buClr>
                    <a:srgbClr val="C00000"/>
                  </a:buClr>
                  <a:buFont typeface="+mj-lt"/>
                  <a:buAutoNum type="arabicPeriod" startAt="6"/>
                  <a:tabLst>
                    <a:tab pos="1422400" algn="l"/>
                    <a:tab pos="4691063" algn="l"/>
                    <a:tab pos="6062663" algn="l"/>
                  </a:tabLst>
                </a:pPr>
                <a:r>
                  <a:rPr lang="en-US" sz="4800" dirty="0" smtClean="0">
                    <a:solidFill>
                      <a:srgbClr val="C00000"/>
                    </a:solidFill>
                    <a:latin typeface="Arial" panose="020B0604020202020204" pitchFamily="34" charset="0"/>
                    <a:cs typeface="Arial" panose="020B0604020202020204" pitchFamily="34" charset="0"/>
                  </a:rPr>
                  <a:t>a.</a:t>
                </a:r>
                <a:r>
                  <a:rPr lang="en-US" sz="4800" dirty="0" smtClean="0">
                    <a:latin typeface="Arial" panose="020B0604020202020204" pitchFamily="34" charset="0"/>
                    <a:cs typeface="Arial" panose="020B0604020202020204" pitchFamily="34" charset="0"/>
                  </a:rPr>
                  <a:t> </a:t>
                </a:r>
                <a:r>
                  <a:rPr lang="en-US" sz="4800" i="1" dirty="0" smtClean="0">
                    <a:latin typeface="Arial" panose="020B0604020202020204" pitchFamily="34" charset="0"/>
                    <a:cs typeface="Arial" panose="020B0604020202020204" pitchFamily="34" charset="0"/>
                  </a:rPr>
                  <a:t>y</a:t>
                </a:r>
                <a:r>
                  <a:rPr lang="en-US" sz="4800" dirty="0" smtClean="0">
                    <a:latin typeface="Arial" panose="020B0604020202020204" pitchFamily="34" charset="0"/>
                    <a:cs typeface="Arial" panose="020B0604020202020204" pitchFamily="34" charset="0"/>
                  </a:rPr>
                  <a:t> = 3.6x3	</a:t>
                </a:r>
                <a:r>
                  <a:rPr lang="en-US" sz="4800" dirty="0" smtClean="0">
                    <a:solidFill>
                      <a:srgbClr val="C00000"/>
                    </a:solidFill>
                    <a:latin typeface="Arial" panose="020B0604020202020204" pitchFamily="34" charset="0"/>
                    <a:cs typeface="Arial" panose="020B0604020202020204" pitchFamily="34" charset="0"/>
                  </a:rPr>
                  <a:t>b.</a:t>
                </a:r>
                <a:r>
                  <a:rPr lang="en-US" sz="4800" dirty="0" smtClean="0">
                    <a:latin typeface="Arial" panose="020B0604020202020204" pitchFamily="34" charset="0"/>
                    <a:cs typeface="Arial" panose="020B0604020202020204" pitchFamily="34" charset="0"/>
                  </a:rPr>
                  <a:t> </a:t>
                </a:r>
                <a:r>
                  <a:rPr lang="en-US" sz="4800" i="1" dirty="0" smtClean="0">
                    <a:latin typeface="Arial" panose="020B0604020202020204" pitchFamily="34" charset="0"/>
                    <a:cs typeface="Arial" panose="020B0604020202020204" pitchFamily="34" charset="0"/>
                  </a:rPr>
                  <a:t>y</a:t>
                </a:r>
                <a:r>
                  <a:rPr lang="en-US" sz="4800" dirty="0" smtClean="0">
                    <a:latin typeface="Arial" panose="020B0604020202020204" pitchFamily="34" charset="0"/>
                    <a:cs typeface="Arial" panose="020B0604020202020204" pitchFamily="34" charset="0"/>
                  </a:rPr>
                  <a:t> = 230.4</a:t>
                </a:r>
                <a:br>
                  <a:rPr lang="en-US" sz="4800" dirty="0" smtClean="0">
                    <a:latin typeface="Arial" panose="020B0604020202020204" pitchFamily="34" charset="0"/>
                    <a:cs typeface="Arial" panose="020B0604020202020204" pitchFamily="34" charset="0"/>
                  </a:rPr>
                </a:br>
                <a:r>
                  <a:rPr lang="en-US" sz="4800" dirty="0" smtClean="0">
                    <a:solidFill>
                      <a:srgbClr val="C00000"/>
                    </a:solidFill>
                    <a:latin typeface="Arial" panose="020B0604020202020204" pitchFamily="34" charset="0"/>
                    <a:cs typeface="Arial" panose="020B0604020202020204" pitchFamily="34" charset="0"/>
                  </a:rPr>
                  <a:t>c.</a:t>
                </a:r>
                <a:r>
                  <a:rPr lang="en-US" sz="4800" dirty="0" smtClean="0">
                    <a:latin typeface="Arial" panose="020B0604020202020204" pitchFamily="34" charset="0"/>
                    <a:cs typeface="Arial" panose="020B0604020202020204" pitchFamily="34" charset="0"/>
                  </a:rPr>
                  <a:t> </a:t>
                </a:r>
                <a:r>
                  <a:rPr lang="en-US" sz="4800" i="1" dirty="0" smtClean="0">
                    <a:latin typeface="Arial" panose="020B0604020202020204" pitchFamily="34" charset="0"/>
                    <a:cs typeface="Arial" panose="020B0604020202020204" pitchFamily="34" charset="0"/>
                  </a:rPr>
                  <a:t>x</a:t>
                </a:r>
                <a:r>
                  <a:rPr lang="en-US" sz="4800" dirty="0" smtClean="0">
                    <a:latin typeface="Arial" panose="020B0604020202020204" pitchFamily="34" charset="0"/>
                    <a:cs typeface="Arial" panose="020B0604020202020204" pitchFamily="34" charset="0"/>
                  </a:rPr>
                  <a:t> = 5</a:t>
                </a:r>
              </a:p>
              <a:p>
                <a:pPr marL="742950" indent="-742950">
                  <a:spcAft>
                    <a:spcPts val="0"/>
                  </a:spcAft>
                  <a:buClr>
                    <a:srgbClr val="C00000"/>
                  </a:buClr>
                  <a:buFont typeface="+mj-lt"/>
                  <a:buAutoNum type="arabicPeriod" startAt="6"/>
                  <a:tabLst>
                    <a:tab pos="1422400" algn="l"/>
                    <a:tab pos="4691063" algn="l"/>
                    <a:tab pos="6062663" algn="l"/>
                  </a:tabLst>
                </a:pPr>
                <a:r>
                  <a:rPr lang="en-US" sz="4800" dirty="0" smtClean="0">
                    <a:solidFill>
                      <a:srgbClr val="C00000"/>
                    </a:solidFill>
                    <a:latin typeface="Arial" panose="020B0604020202020204" pitchFamily="34" charset="0"/>
                    <a:cs typeface="Arial" panose="020B0604020202020204" pitchFamily="34" charset="0"/>
                  </a:rPr>
                  <a:t>a.</a:t>
                </a:r>
                <a:r>
                  <a:rPr lang="en-US" sz="4800" dirty="0" smtClean="0">
                    <a:latin typeface="Arial" panose="020B0604020202020204" pitchFamily="34" charset="0"/>
                    <a:cs typeface="Arial" panose="020B0604020202020204" pitchFamily="34" charset="0"/>
                  </a:rPr>
                  <a:t> </a:t>
                </a:r>
                <a:r>
                  <a:rPr lang="en-US" sz="4800" i="1" dirty="0" smtClean="0">
                    <a:latin typeface="Arial" panose="020B0604020202020204" pitchFamily="34" charset="0"/>
                    <a:cs typeface="Arial" panose="020B0604020202020204" pitchFamily="34" charset="0"/>
                  </a:rPr>
                  <a:t>y</a:t>
                </a:r>
                <a:r>
                  <a:rPr lang="en-US" sz="4800" dirty="0" smtClean="0">
                    <a:latin typeface="Arial" panose="020B0604020202020204" pitchFamily="34" charset="0"/>
                    <a:cs typeface="Arial" panose="020B0604020202020204" pitchFamily="34" charset="0"/>
                  </a:rPr>
                  <a:t> = 25</a:t>
                </a:r>
                <a14:m>
                  <m:oMath xmlns:m="http://schemas.openxmlformats.org/officeDocument/2006/math">
                    <m:rad>
                      <m:radPr>
                        <m:degHide m:val="on"/>
                        <m:ctrlPr>
                          <a:rPr lang="en-US" sz="4800" i="1">
                            <a:latin typeface="Cambria Math" panose="02040503050406030204" pitchFamily="18" charset="0"/>
                          </a:rPr>
                        </m:ctrlPr>
                      </m:radPr>
                      <m:deg/>
                      <m:e>
                        <m:r>
                          <a:rPr lang="en-US" sz="4800" b="0" i="1" smtClean="0">
                            <a:latin typeface="Cambria Math" panose="02040503050406030204" pitchFamily="18" charset="0"/>
                          </a:rPr>
                          <m:t>𝑥</m:t>
                        </m:r>
                      </m:e>
                    </m:rad>
                  </m:oMath>
                </a14:m>
                <a:r>
                  <a:rPr lang="en-US" sz="4800" dirty="0" smtClean="0">
                    <a:latin typeface="Arial" panose="020B0604020202020204" pitchFamily="34" charset="0"/>
                    <a:cs typeface="Arial" panose="020B0604020202020204" pitchFamily="34" charset="0"/>
                  </a:rPr>
                  <a:t>	</a:t>
                </a:r>
                <a:r>
                  <a:rPr lang="en-US" sz="4800" dirty="0" smtClean="0">
                    <a:solidFill>
                      <a:srgbClr val="C00000"/>
                    </a:solidFill>
                    <a:latin typeface="Arial" panose="020B0604020202020204" pitchFamily="34" charset="0"/>
                    <a:cs typeface="Arial" panose="020B0604020202020204" pitchFamily="34" charset="0"/>
                  </a:rPr>
                  <a:t>b.</a:t>
                </a:r>
                <a:r>
                  <a:rPr lang="en-US" sz="4800" dirty="0" smtClean="0">
                    <a:latin typeface="Arial" panose="020B0604020202020204" pitchFamily="34" charset="0"/>
                    <a:cs typeface="Arial" panose="020B0604020202020204" pitchFamily="34" charset="0"/>
                  </a:rPr>
                  <a:t> </a:t>
                </a:r>
                <a:r>
                  <a:rPr lang="en-US" sz="4800" i="1" dirty="0" smtClean="0">
                    <a:latin typeface="Arial" panose="020B0604020202020204" pitchFamily="34" charset="0"/>
                    <a:cs typeface="Arial" panose="020B0604020202020204" pitchFamily="34" charset="0"/>
                  </a:rPr>
                  <a:t>y</a:t>
                </a:r>
                <a:r>
                  <a:rPr lang="en-US" sz="4800" dirty="0" smtClean="0">
                    <a:latin typeface="Arial" panose="020B0604020202020204" pitchFamily="34" charset="0"/>
                    <a:cs typeface="Arial" panose="020B0604020202020204" pitchFamily="34" charset="0"/>
                  </a:rPr>
                  <a:t> = 75</a:t>
                </a:r>
                <a:br>
                  <a:rPr lang="en-US" sz="4800" dirty="0" smtClean="0">
                    <a:latin typeface="Arial" panose="020B0604020202020204" pitchFamily="34" charset="0"/>
                    <a:cs typeface="Arial" panose="020B0604020202020204" pitchFamily="34" charset="0"/>
                  </a:rPr>
                </a:br>
                <a:r>
                  <a:rPr lang="en-US" sz="4800" dirty="0" smtClean="0">
                    <a:solidFill>
                      <a:srgbClr val="C00000"/>
                    </a:solidFill>
                    <a:latin typeface="Arial" panose="020B0604020202020204" pitchFamily="34" charset="0"/>
                    <a:cs typeface="Arial" panose="020B0604020202020204" pitchFamily="34" charset="0"/>
                  </a:rPr>
                  <a:t>c.</a:t>
                </a:r>
                <a:r>
                  <a:rPr lang="en-US" sz="4800" dirty="0" smtClean="0">
                    <a:latin typeface="Arial" panose="020B0604020202020204" pitchFamily="34" charset="0"/>
                    <a:cs typeface="Arial" panose="020B0604020202020204" pitchFamily="34" charset="0"/>
                  </a:rPr>
                  <a:t> </a:t>
                </a:r>
                <a:r>
                  <a:rPr lang="en-US" sz="4800" i="1" dirty="0" smtClean="0">
                    <a:latin typeface="Arial" panose="020B0604020202020204" pitchFamily="34" charset="0"/>
                    <a:cs typeface="Arial" panose="020B0604020202020204" pitchFamily="34" charset="0"/>
                  </a:rPr>
                  <a:t>x</a:t>
                </a:r>
                <a:r>
                  <a:rPr lang="en-US" sz="4800" dirty="0" smtClean="0">
                    <a:latin typeface="Arial" panose="020B0604020202020204" pitchFamily="34" charset="0"/>
                    <a:cs typeface="Arial" panose="020B0604020202020204" pitchFamily="34" charset="0"/>
                  </a:rPr>
                  <a:t> = 100</a:t>
                </a:r>
              </a:p>
              <a:p>
                <a:pPr marL="742950" indent="-742950">
                  <a:spcAft>
                    <a:spcPts val="0"/>
                  </a:spcAft>
                  <a:buClr>
                    <a:srgbClr val="C00000"/>
                  </a:buClr>
                  <a:buFont typeface="+mj-lt"/>
                  <a:buAutoNum type="arabicPeriod" startAt="6"/>
                  <a:tabLst>
                    <a:tab pos="1422400" algn="l"/>
                    <a:tab pos="4691063" algn="l"/>
                    <a:tab pos="6062663" algn="l"/>
                  </a:tabLst>
                </a:pPr>
                <a:r>
                  <a:rPr lang="en-US" sz="4800" i="1" dirty="0" smtClean="0">
                    <a:latin typeface="Arial" panose="020B0604020202020204" pitchFamily="34" charset="0"/>
                    <a:cs typeface="Arial" panose="020B0604020202020204" pitchFamily="34" charset="0"/>
                  </a:rPr>
                  <a:t>y</a:t>
                </a:r>
                <a:r>
                  <a:rPr lang="en-US" sz="4800" dirty="0" smtClean="0">
                    <a:latin typeface="Arial" panose="020B0604020202020204" pitchFamily="34" charset="0"/>
                    <a:cs typeface="Arial" panose="020B0604020202020204" pitchFamily="34" charset="0"/>
                  </a:rPr>
                  <a:t> = 54</a:t>
                </a:r>
                <a:endParaRPr lang="en-US" sz="48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8568952" cy="5271123"/>
              </a:xfrm>
              <a:prstGeom prst="rect">
                <a:avLst/>
              </a:prstGeom>
              <a:blipFill rotWithShape="0">
                <a:blip r:embed="rId4"/>
                <a:stretch>
                  <a:fillRect l="-2916" t="-2775" b="-5087"/>
                </a:stretch>
              </a:blipFill>
            </p:spPr>
            <p:txBody>
              <a:bodyPr/>
              <a:lstStyle/>
              <a:p>
                <a:r>
                  <a:rPr lang="en-US">
                    <a:noFill/>
                  </a:rPr>
                  <a:t> </a:t>
                </a:r>
              </a:p>
            </p:txBody>
          </p:sp>
        </mc:Fallback>
      </mc:AlternateContent>
    </p:spTree>
    <p:extLst>
      <p:ext uri="{BB962C8B-B14F-4D97-AF65-F5344CB8AC3E}">
        <p14:creationId xmlns:p14="http://schemas.microsoft.com/office/powerpoint/2010/main" val="934101410"/>
      </p:ext>
    </p:ext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19.2 – More </a:t>
            </a:r>
            <a:r>
              <a:rPr lang="en-US" sz="4000" dirty="0" smtClean="0">
                <a:latin typeface="Arial" panose="020B0604020202020204" pitchFamily="34" charset="0"/>
                <a:cs typeface="Arial" panose="020B0604020202020204" pitchFamily="34" charset="0"/>
              </a:rPr>
              <a:t>Direct Proportion</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707</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8568952" cy="5288307"/>
              </a:xfrm>
              <a:prstGeom prst="rect">
                <a:avLst/>
              </a:prstGeom>
            </p:spPr>
            <p:txBody>
              <a:bodyPr wrap="square">
                <a:spAutoFit/>
              </a:bodyPr>
              <a:lstStyle/>
              <a:p>
                <a:pPr marL="914400" indent="-914400">
                  <a:spcAft>
                    <a:spcPts val="0"/>
                  </a:spcAft>
                  <a:buClr>
                    <a:srgbClr val="C00000"/>
                  </a:buClr>
                  <a:buFont typeface="+mj-lt"/>
                  <a:buAutoNum type="arabicPeriod" startAt="10"/>
                  <a:tabLst>
                    <a:tab pos="1490663" algn="l"/>
                    <a:tab pos="4691063" algn="l"/>
                    <a:tab pos="6062663" algn="l"/>
                  </a:tabLst>
                </a:pPr>
                <a:r>
                  <a:rPr lang="es-ES" sz="4000" dirty="0" smtClean="0">
                    <a:solidFill>
                      <a:srgbClr val="C00000"/>
                    </a:solidFill>
                    <a:latin typeface="Arial" panose="020B0604020202020204" pitchFamily="34" charset="0"/>
                    <a:cs typeface="Arial" panose="020B0604020202020204" pitchFamily="34" charset="0"/>
                  </a:rPr>
                  <a:t>a.</a:t>
                </a:r>
                <a:r>
                  <a:rPr lang="es-ES" sz="4000" i="1" dirty="0" smtClean="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E</a:t>
                </a:r>
                <a:r>
                  <a:rPr lang="en-US" sz="4000" dirty="0" smtClean="0">
                    <a:latin typeface="Arial" panose="020B0604020202020204" pitchFamily="34" charset="0"/>
                    <a:cs typeface="Arial" panose="020B0604020202020204" pitchFamily="34" charset="0"/>
                  </a:rPr>
                  <a:t> = 5s</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a:t>
                </a:r>
                <a:r>
                  <a:rPr lang="en-US" sz="4000" dirty="0" smtClean="0">
                    <a:solidFill>
                      <a:srgbClr val="C00000"/>
                    </a:solidFill>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E</a:t>
                </a:r>
                <a:r>
                  <a:rPr lang="en-US" sz="4000" dirty="0" smtClean="0">
                    <a:latin typeface="Arial" panose="020B0604020202020204" pitchFamily="34" charset="0"/>
                    <a:cs typeface="Arial" panose="020B0604020202020204" pitchFamily="34" charset="0"/>
                  </a:rPr>
                  <a:t> = 20J</a:t>
                </a:r>
                <a:br>
                  <a:rPr lang="en-US" sz="4000" dirty="0" smtClean="0">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s</a:t>
                </a:r>
                <a:r>
                  <a:rPr lang="en-US" sz="4000" dirty="0" smtClean="0">
                    <a:latin typeface="Arial" panose="020B0604020202020204" pitchFamily="34" charset="0"/>
                    <a:cs typeface="Arial" panose="020B0604020202020204" pitchFamily="34" charset="0"/>
                  </a:rPr>
                  <a:t> = 6.2m/s</a:t>
                </a:r>
                <a:br>
                  <a:rPr lang="en-US" sz="4000" dirty="0" smtClean="0">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d.</a:t>
                </a:r>
                <a:r>
                  <a:rPr lang="en-US" sz="4000" dirty="0" smtClean="0">
                    <a:latin typeface="Arial" panose="020B0604020202020204" pitchFamily="34" charset="0"/>
                    <a:cs typeface="Arial" panose="020B0604020202020204" pitchFamily="34" charset="0"/>
                  </a:rPr>
                  <a:t> The kinetic energy, </a:t>
                </a:r>
                <a:r>
                  <a:rPr lang="en-US" sz="4000" i="1" dirty="0" smtClean="0">
                    <a:latin typeface="Arial" panose="020B0604020202020204" pitchFamily="34" charset="0"/>
                    <a:cs typeface="Arial" panose="020B0604020202020204" pitchFamily="34" charset="0"/>
                  </a:rPr>
                  <a:t>E</a:t>
                </a:r>
                <a:r>
                  <a:rPr lang="en-US" sz="4000" dirty="0" smtClean="0">
                    <a:latin typeface="Arial" panose="020B0604020202020204" pitchFamily="34" charset="0"/>
                    <a:cs typeface="Arial" panose="020B0604020202020204" pitchFamily="34" charset="0"/>
                  </a:rPr>
                  <a:t>, is 	multiplied by 4.</a:t>
                </a:r>
              </a:p>
              <a:p>
                <a:pPr marL="914400" indent="-914400">
                  <a:spcAft>
                    <a:spcPts val="0"/>
                  </a:spcAft>
                  <a:buClr>
                    <a:srgbClr val="C00000"/>
                  </a:buClr>
                  <a:buFont typeface="+mj-lt"/>
                  <a:buAutoNum type="arabicPeriod" startAt="10"/>
                  <a:tabLst>
                    <a:tab pos="1422400" algn="l"/>
                    <a:tab pos="4691063" algn="l"/>
                    <a:tab pos="6062663" algn="l"/>
                  </a:tabLst>
                </a:pPr>
                <a:r>
                  <a:rPr lang="en-US" sz="4000" dirty="0" smtClean="0">
                    <a:solidFill>
                      <a:srgbClr val="C00000"/>
                    </a:solidFill>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 0.05s3	</a:t>
                </a:r>
                <a:r>
                  <a:rPr lang="en-US" sz="4000" dirty="0" smtClean="0">
                    <a:solidFill>
                      <a:srgbClr val="C00000"/>
                    </a:solidFill>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 £6.25</a:t>
                </a:r>
                <a:endParaRPr lang="en-US" sz="4000" dirty="0">
                  <a:latin typeface="Arial" panose="020B0604020202020204" pitchFamily="34" charset="0"/>
                  <a:cs typeface="Arial" panose="020B0604020202020204" pitchFamily="34" charset="0"/>
                </a:endParaRPr>
              </a:p>
              <a:p>
                <a:pPr marL="914400" indent="-914400">
                  <a:spcAft>
                    <a:spcPts val="0"/>
                  </a:spcAft>
                  <a:buClr>
                    <a:srgbClr val="C00000"/>
                  </a:buClr>
                  <a:buFont typeface="+mj-lt"/>
                  <a:buAutoNum type="arabicPeriod" startAt="10"/>
                  <a:tabLst>
                    <a:tab pos="1422400" algn="l"/>
                    <a:tab pos="4691063" algn="l"/>
                    <a:tab pos="6062663" algn="l"/>
                  </a:tabLst>
                </a:pPr>
                <a:r>
                  <a:rPr lang="en-US" sz="4000" dirty="0" smtClean="0">
                    <a:solidFill>
                      <a:srgbClr val="C00000"/>
                    </a:solidFill>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T</a:t>
                </a:r>
                <a:r>
                  <a:rPr lang="en-US" sz="4000" dirty="0" smtClean="0">
                    <a:latin typeface="Arial" panose="020B0604020202020204" pitchFamily="34" charset="0"/>
                    <a:cs typeface="Arial" panose="020B0604020202020204" pitchFamily="34" charset="0"/>
                  </a:rPr>
                  <a:t> = </a:t>
                </a:r>
                <a14:m>
                  <m:oMath xmlns:m="http://schemas.openxmlformats.org/officeDocument/2006/math">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𝑅</m:t>
                        </m:r>
                        <m:r>
                          <a:rPr lang="en-US" sz="4000" b="0" i="0" baseline="30000" smtClean="0">
                            <a:latin typeface="Cambria Math" panose="02040503050406030204" pitchFamily="18" charset="0"/>
                            <a:cs typeface="Arial" panose="020B0604020202020204" pitchFamily="34" charset="0"/>
                          </a:rPr>
                          <m:t>2</m:t>
                        </m:r>
                      </m:num>
                      <m:den>
                        <m:r>
                          <a:rPr lang="en-US" sz="4000" b="0" i="0" smtClean="0">
                            <a:latin typeface="Cambria Math" panose="02040503050406030204" pitchFamily="18" charset="0"/>
                            <a:cs typeface="Arial" panose="020B0604020202020204" pitchFamily="34" charset="0"/>
                          </a:rPr>
                          <m:t>450</m:t>
                        </m:r>
                      </m:den>
                    </m:f>
                  </m:oMath>
                </a14:m>
                <a:r>
                  <a:rPr lang="en-US" sz="4000" dirty="0" smtClean="0">
                    <a:latin typeface="Arial" panose="020B0604020202020204" pitchFamily="34" charset="0"/>
                    <a:cs typeface="Arial" panose="020B0604020202020204" pitchFamily="34" charset="0"/>
                  </a:rPr>
                  <a:t>	</a:t>
                </a:r>
                <a:br>
                  <a:rPr lang="en-US" sz="4000" dirty="0" smtClean="0">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T</a:t>
                </a:r>
                <a:r>
                  <a:rPr lang="en-US" sz="4000" dirty="0" smtClean="0">
                    <a:latin typeface="Arial" panose="020B0604020202020204" pitchFamily="34" charset="0"/>
                    <a:cs typeface="Arial" panose="020B0604020202020204" pitchFamily="34" charset="0"/>
                  </a:rPr>
                  <a:t> = 50 minutes</a:t>
                </a:r>
              </a:p>
              <a:p>
                <a:pPr marL="914400" indent="-914400">
                  <a:spcAft>
                    <a:spcPts val="0"/>
                  </a:spcAft>
                  <a:buClr>
                    <a:srgbClr val="C00000"/>
                  </a:buClr>
                  <a:buFont typeface="+mj-lt"/>
                  <a:buAutoNum type="arabicPeriod" startAt="10"/>
                  <a:tabLst>
                    <a:tab pos="1422400" algn="l"/>
                    <a:tab pos="4691063" algn="l"/>
                    <a:tab pos="6062663" algn="l"/>
                  </a:tabLst>
                </a:pPr>
                <a:r>
                  <a:rPr lang="es-ES" sz="4000" dirty="0" smtClean="0">
                    <a:latin typeface="Arial" panose="020B0604020202020204" pitchFamily="34" charset="0"/>
                    <a:cs typeface="Arial" panose="020B0604020202020204" pitchFamily="34" charset="0"/>
                  </a:rPr>
                  <a:t> </a:t>
                </a:r>
                <a:r>
                  <a:rPr lang="es-ES" sz="4000" i="1" dirty="0" smtClean="0">
                    <a:latin typeface="Arial" panose="020B0604020202020204" pitchFamily="34" charset="0"/>
                    <a:cs typeface="Arial" panose="020B0604020202020204" pitchFamily="34" charset="0"/>
                  </a:rPr>
                  <a:t>g</a:t>
                </a:r>
                <a:r>
                  <a:rPr lang="es-ES" sz="4000" dirty="0" smtClean="0">
                    <a:latin typeface="Arial" panose="020B0604020202020204" pitchFamily="34" charset="0"/>
                    <a:cs typeface="Arial" panose="020B0604020202020204" pitchFamily="34" charset="0"/>
                  </a:rPr>
                  <a:t> </a:t>
                </a:r>
                <a:r>
                  <a:rPr lang="en-US" sz="4000" dirty="0"/>
                  <a:t>∝ </a:t>
                </a:r>
                <a:r>
                  <a:rPr lang="en-US" sz="4000" i="1" dirty="0" smtClean="0">
                    <a:latin typeface="Arial" panose="020B0604020202020204" pitchFamily="34" charset="0"/>
                    <a:cs typeface="Arial" panose="020B0604020202020204" pitchFamily="34" charset="0"/>
                  </a:rPr>
                  <a:t>h</a:t>
                </a:r>
                <a:r>
                  <a:rPr lang="en-US" sz="4000" baseline="30000" dirty="0" smtClean="0">
                    <a:latin typeface="Arial" panose="020B0604020202020204" pitchFamily="34" charset="0"/>
                    <a:cs typeface="Arial" panose="020B0604020202020204" pitchFamily="34" charset="0"/>
                  </a:rPr>
                  <a:t>3</a:t>
                </a:r>
                <a:endParaRPr lang="en-US" sz="4000" dirty="0" smtClean="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8568952" cy="5288307"/>
              </a:xfrm>
              <a:prstGeom prst="rect">
                <a:avLst/>
              </a:prstGeom>
              <a:blipFill rotWithShape="0">
                <a:blip r:embed="rId4"/>
                <a:stretch>
                  <a:fillRect l="-2276" t="-2074" b="-3687"/>
                </a:stretch>
              </a:blipFill>
            </p:spPr>
            <p:txBody>
              <a:bodyPr/>
              <a:lstStyle/>
              <a:p>
                <a:r>
                  <a:rPr lang="en-US">
                    <a:noFill/>
                  </a:rPr>
                  <a:t> </a:t>
                </a:r>
              </a:p>
            </p:txBody>
          </p:sp>
        </mc:Fallback>
      </mc:AlternateContent>
    </p:spTree>
    <p:extLst>
      <p:ext uri="{BB962C8B-B14F-4D97-AF65-F5344CB8AC3E}">
        <p14:creationId xmlns:p14="http://schemas.microsoft.com/office/powerpoint/2010/main" val="3839643432"/>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19.3 – </a:t>
            </a:r>
            <a:r>
              <a:rPr lang="en-US" sz="4000" dirty="0" smtClean="0">
                <a:latin typeface="Arial" panose="020B0604020202020204" pitchFamily="34" charset="0"/>
                <a:cs typeface="Arial" panose="020B0604020202020204" pitchFamily="34" charset="0"/>
              </a:rPr>
              <a:t>Inverse Proportion</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707</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8568952" cy="5435783"/>
              </a:xfrm>
              <a:prstGeom prst="rect">
                <a:avLst/>
              </a:prstGeom>
            </p:spPr>
            <p:txBody>
              <a:bodyPr wrap="square">
                <a:spAutoFit/>
              </a:bodyPr>
              <a:lstStyle/>
              <a:p>
                <a:pPr marL="576263" indent="-576263">
                  <a:spcAft>
                    <a:spcPts val="0"/>
                  </a:spcAft>
                  <a:buClr>
                    <a:srgbClr val="C00000"/>
                  </a:buClr>
                  <a:buFont typeface="+mj-lt"/>
                  <a:buAutoNum type="arabicPeriod"/>
                  <a:tabLst>
                    <a:tab pos="1490663" algn="l"/>
                    <a:tab pos="3436938" algn="l"/>
                    <a:tab pos="6062663" algn="l"/>
                  </a:tabLst>
                </a:pPr>
                <a:r>
                  <a:rPr lang="es-ES" sz="4000" dirty="0" smtClean="0">
                    <a:solidFill>
                      <a:srgbClr val="C00000"/>
                    </a:solidFill>
                    <a:latin typeface="Arial" panose="020B0604020202020204" pitchFamily="34" charset="0"/>
                    <a:cs typeface="Arial" panose="020B0604020202020204" pitchFamily="34" charset="0"/>
                  </a:rPr>
                  <a:t>a.</a:t>
                </a:r>
                <a:r>
                  <a:rPr lang="es-ES" sz="4000" i="1" dirty="0" smtClean="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 = </a:t>
                </a:r>
                <a14:m>
                  <m:oMath xmlns:m="http://schemas.openxmlformats.org/officeDocument/2006/math">
                    <m:f>
                      <m:fPr>
                        <m:ctrlPr>
                          <a:rPr lang="en-US" sz="4000" i="1">
                            <a:latin typeface="Cambria Math" panose="02040503050406030204" pitchFamily="18" charset="0"/>
                            <a:cs typeface="Arial" panose="020B0604020202020204" pitchFamily="34" charset="0"/>
                          </a:rPr>
                        </m:ctrlPr>
                      </m:fPr>
                      <m:num>
                        <m:r>
                          <m:rPr>
                            <m:sty m:val="p"/>
                          </m:rPr>
                          <a:rPr lang="en-US" sz="4000" b="0" i="0" smtClean="0">
                            <a:latin typeface="Cambria Math" panose="02040503050406030204" pitchFamily="18" charset="0"/>
                            <a:cs typeface="Arial" panose="020B0604020202020204" pitchFamily="34" charset="0"/>
                          </a:rPr>
                          <m:t>B</m:t>
                        </m:r>
                      </m:num>
                      <m:den>
                        <m:r>
                          <a:rPr lang="en-US" sz="4000" b="0" i="0" smtClean="0">
                            <a:latin typeface="Cambria Math" panose="02040503050406030204" pitchFamily="18" charset="0"/>
                            <a:cs typeface="Arial" panose="020B0604020202020204" pitchFamily="34" charset="0"/>
                          </a:rPr>
                          <m:t>4</m:t>
                        </m:r>
                      </m:den>
                    </m:f>
                  </m:oMath>
                </a14:m>
                <a:r>
                  <a:rPr lang="en-US" sz="4000" dirty="0" smtClean="0">
                    <a:latin typeface="Arial" panose="020B0604020202020204" pitchFamily="34" charset="0"/>
                    <a:cs typeface="Arial" panose="020B0604020202020204" pitchFamily="34" charset="0"/>
                  </a:rPr>
                  <a:t>	</a:t>
                </a:r>
                <a:r>
                  <a:rPr lang="en-US" sz="4000" dirty="0" smtClean="0">
                    <a:solidFill>
                      <a:srgbClr val="C00000"/>
                    </a:solidFill>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 = 115</a:t>
                </a:r>
              </a:p>
              <a:p>
                <a:pPr marL="576263" indent="-576263">
                  <a:spcAft>
                    <a:spcPts val="0"/>
                  </a:spcAft>
                  <a:buClr>
                    <a:srgbClr val="C00000"/>
                  </a:buClr>
                  <a:buFont typeface="+mj-lt"/>
                  <a:buAutoNum type="arabicPeriod"/>
                  <a:tabLst>
                    <a:tab pos="1490663" algn="l"/>
                    <a:tab pos="3436938" algn="l"/>
                    <a:tab pos="6062663" algn="l"/>
                  </a:tabLst>
                </a:pPr>
                <a:r>
                  <a:rPr lang="en-US" sz="4000" dirty="0" smtClean="0">
                    <a:solidFill>
                      <a:srgbClr val="C00000"/>
                    </a:solidFill>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 </a:t>
                </a:r>
                <a:r>
                  <a:rPr lang="es-ES" sz="4000" i="1" dirty="0" smtClean="0">
                    <a:latin typeface="Arial" panose="020B0604020202020204" pitchFamily="34" charset="0"/>
                    <a:cs typeface="Arial" panose="020B0604020202020204" pitchFamily="34" charset="0"/>
                  </a:rPr>
                  <a:t>y</a:t>
                </a:r>
                <a:r>
                  <a:rPr lang="es-ES" sz="4000" dirty="0" smtClean="0">
                    <a:latin typeface="Arial" panose="020B0604020202020204" pitchFamily="34" charset="0"/>
                    <a:cs typeface="Arial" panose="020B0604020202020204" pitchFamily="34" charset="0"/>
                  </a:rPr>
                  <a:t> </a:t>
                </a:r>
                <a:r>
                  <a:rPr lang="en-US" sz="4000" dirty="0"/>
                  <a:t>∝ </a:t>
                </a:r>
                <a:r>
                  <a:rPr lang="en-US" sz="4000" i="1" dirty="0" smtClean="0">
                    <a:latin typeface="Arial" panose="020B0604020202020204" pitchFamily="34" charset="0"/>
                    <a:cs typeface="Arial" panose="020B0604020202020204" pitchFamily="34" charset="0"/>
                  </a:rPr>
                  <a:t>x	</a:t>
                </a:r>
                <a:r>
                  <a:rPr lang="en-US" sz="4000" dirty="0" smtClean="0">
                    <a:solidFill>
                      <a:srgbClr val="C00000"/>
                    </a:solidFill>
                    <a:latin typeface="Arial" panose="020B0604020202020204" pitchFamily="34" charset="0"/>
                    <a:cs typeface="Arial" panose="020B0604020202020204" pitchFamily="34" charset="0"/>
                  </a:rPr>
                  <a:t>b.</a:t>
                </a:r>
                <a:r>
                  <a:rPr lang="en-US" sz="4000" i="1" dirty="0" smtClean="0">
                    <a:latin typeface="Arial" panose="020B0604020202020204" pitchFamily="34" charset="0"/>
                    <a:cs typeface="Arial" panose="020B0604020202020204" pitchFamily="34" charset="0"/>
                  </a:rPr>
                  <a:t> y</a:t>
                </a:r>
                <a:r>
                  <a:rPr lang="en-US" sz="4000" dirty="0" smtClean="0">
                    <a:latin typeface="Arial" panose="020B0604020202020204" pitchFamily="34" charset="0"/>
                    <a:cs typeface="Arial" panose="020B0604020202020204" pitchFamily="34" charset="0"/>
                  </a:rPr>
                  <a:t> </a:t>
                </a:r>
                <a:r>
                  <a:rPr lang="en-US" sz="4000" dirty="0"/>
                  <a:t>∝</a:t>
                </a:r>
                <a:r>
                  <a:rPr lang="en-US" sz="4000" dirty="0" smtClean="0">
                    <a:latin typeface="Arial" panose="020B0604020202020204" pitchFamily="34" charset="0"/>
                    <a:cs typeface="Arial" panose="020B0604020202020204" pitchFamily="34" charset="0"/>
                  </a:rPr>
                  <a:t> </a:t>
                </a:r>
                <a14:m>
                  <m:oMath xmlns:m="http://schemas.openxmlformats.org/officeDocument/2006/math">
                    <m:f>
                      <m:fPr>
                        <m:ctrlPr>
                          <a:rPr lang="en-US" sz="4000" i="1">
                            <a:latin typeface="Cambria Math" panose="02040503050406030204" pitchFamily="18" charset="0"/>
                            <a:cs typeface="Arial" panose="020B0604020202020204" pitchFamily="34" charset="0"/>
                          </a:rPr>
                        </m:ctrlPr>
                      </m:fPr>
                      <m:num>
                        <m:r>
                          <a:rPr lang="en-US" sz="4000" b="0" i="0" smtClean="0">
                            <a:latin typeface="Cambria Math" panose="02040503050406030204" pitchFamily="18" charset="0"/>
                            <a:cs typeface="Arial" panose="020B0604020202020204" pitchFamily="34" charset="0"/>
                          </a:rPr>
                          <m:t>1</m:t>
                        </m:r>
                      </m:num>
                      <m:den>
                        <m:r>
                          <m:rPr>
                            <m:sty m:val="p"/>
                          </m:rPr>
                          <a:rPr lang="en-US" sz="4000" b="0" i="0" smtClean="0">
                            <a:latin typeface="Cambria Math" panose="02040503050406030204" pitchFamily="18" charset="0"/>
                            <a:cs typeface="Arial" panose="020B0604020202020204" pitchFamily="34" charset="0"/>
                          </a:rPr>
                          <m:t>x</m:t>
                        </m:r>
                      </m:den>
                    </m:f>
                  </m:oMath>
                </a14:m>
                <a:r>
                  <a:rPr lang="en-US" sz="4000" dirty="0" smtClean="0">
                    <a:solidFill>
                      <a:srgbClr val="C00000"/>
                    </a:solidFill>
                    <a:latin typeface="Arial" panose="020B0604020202020204" pitchFamily="34" charset="0"/>
                    <a:cs typeface="Arial" panose="020B0604020202020204" pitchFamily="34" charset="0"/>
                  </a:rPr>
                  <a:t>	c.</a:t>
                </a:r>
                <a:r>
                  <a:rPr lang="en-US" sz="4000" dirty="0" smtClean="0">
                    <a:latin typeface="Arial" panose="020B0604020202020204" pitchFamily="34" charset="0"/>
                    <a:cs typeface="Arial" panose="020B0604020202020204" pitchFamily="34" charset="0"/>
                  </a:rPr>
                  <a:t> </a:t>
                </a:r>
                <a:r>
                  <a:rPr lang="es-ES" sz="4000" i="1" dirty="0">
                    <a:latin typeface="Arial" panose="020B0604020202020204" pitchFamily="34" charset="0"/>
                    <a:cs typeface="Arial" panose="020B0604020202020204" pitchFamily="34" charset="0"/>
                  </a:rPr>
                  <a:t>y</a:t>
                </a:r>
                <a:r>
                  <a:rPr lang="es-ES" sz="4000" dirty="0">
                    <a:latin typeface="Arial" panose="020B0604020202020204" pitchFamily="34" charset="0"/>
                    <a:cs typeface="Arial" panose="020B0604020202020204" pitchFamily="34" charset="0"/>
                  </a:rPr>
                  <a:t> </a:t>
                </a:r>
                <a:r>
                  <a:rPr lang="en-US" sz="4000" dirty="0"/>
                  <a:t>∝ </a:t>
                </a:r>
                <a:r>
                  <a:rPr lang="en-US" sz="4000" i="1"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2</a:t>
                </a:r>
                <a:endParaRPr lang="en-US" sz="4000" baseline="30000" dirty="0">
                  <a:latin typeface="Arial" panose="020B0604020202020204" pitchFamily="34" charset="0"/>
                  <a:cs typeface="Arial" panose="020B0604020202020204" pitchFamily="34" charset="0"/>
                </a:endParaRPr>
              </a:p>
              <a:p>
                <a:pPr marL="576263" indent="-576263">
                  <a:spcAft>
                    <a:spcPts val="0"/>
                  </a:spcAft>
                  <a:buClr>
                    <a:srgbClr val="C00000"/>
                  </a:buClr>
                  <a:buFont typeface="+mj-lt"/>
                  <a:buAutoNum type="arabicPeriod"/>
                  <a:tabLst>
                    <a:tab pos="1490663" algn="l"/>
                    <a:tab pos="3436938" algn="l"/>
                    <a:tab pos="5994400" algn="l"/>
                    <a:tab pos="6062663" algn="l"/>
                  </a:tabLst>
                </a:pPr>
                <a:r>
                  <a:rPr lang="es-ES" sz="4000" dirty="0">
                    <a:solidFill>
                      <a:srgbClr val="C00000"/>
                    </a:solidFill>
                    <a:latin typeface="Arial" panose="020B0604020202020204" pitchFamily="34" charset="0"/>
                    <a:cs typeface="Arial" panose="020B0604020202020204" pitchFamily="34" charset="0"/>
                  </a:rPr>
                  <a:t>a.</a:t>
                </a:r>
                <a:r>
                  <a:rPr lang="es-ES" sz="4000" i="1" dirty="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y</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a:latin typeface="Cambria Math" panose="02040503050406030204" pitchFamily="18" charset="0"/>
                            <a:cs typeface="Arial" panose="020B0604020202020204" pitchFamily="34" charset="0"/>
                          </a:rPr>
                        </m:ctrlPr>
                      </m:fPr>
                      <m:num>
                        <m:r>
                          <a:rPr lang="en-US" sz="4000" b="0" i="0" smtClean="0">
                            <a:latin typeface="Cambria Math" panose="02040503050406030204" pitchFamily="18" charset="0"/>
                            <a:cs typeface="Arial" panose="020B0604020202020204" pitchFamily="34" charset="0"/>
                          </a:rPr>
                          <m:t>10</m:t>
                        </m:r>
                      </m:num>
                      <m:den>
                        <m:r>
                          <m:rPr>
                            <m:sty m:val="p"/>
                          </m:rPr>
                          <a:rPr lang="en-US" sz="4000" b="0" i="0" smtClean="0">
                            <a:latin typeface="Cambria Math" panose="02040503050406030204" pitchFamily="18" charset="0"/>
                            <a:cs typeface="Arial" panose="020B0604020202020204" pitchFamily="34" charset="0"/>
                          </a:rPr>
                          <m:t>x</m:t>
                        </m:r>
                      </m:den>
                    </m:f>
                  </m:oMath>
                </a14:m>
                <a:r>
                  <a:rPr lang="en-US" sz="4000" dirty="0" smtClean="0">
                    <a:latin typeface="Arial" panose="020B0604020202020204" pitchFamily="34" charset="0"/>
                    <a:cs typeface="Arial" panose="020B0604020202020204" pitchFamily="34" charset="0"/>
                  </a:rPr>
                  <a:t>	</a:t>
                </a:r>
                <a:r>
                  <a:rPr lang="en-US" sz="4000" dirty="0" smtClean="0">
                    <a:solidFill>
                      <a:srgbClr val="C00000"/>
                    </a:solidFill>
                    <a:latin typeface="Arial" panose="020B0604020202020204" pitchFamily="34" charset="0"/>
                    <a:cs typeface="Arial" panose="020B0604020202020204" pitchFamily="34" charset="0"/>
                  </a:rPr>
                  <a:t>b</a:t>
                </a:r>
                <a:r>
                  <a:rPr lang="en-US" sz="4000" dirty="0">
                    <a:solidFill>
                      <a:srgbClr val="C00000"/>
                    </a:solidFill>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y</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0.5	</a:t>
                </a:r>
                <a:r>
                  <a:rPr lang="en-US" sz="4000" dirty="0" smtClean="0">
                    <a:solidFill>
                      <a:srgbClr val="C00000"/>
                    </a:solidFill>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a:t>
                </a:r>
                <a:r>
                  <a:rPr lang="en-US" sz="4000" i="1" dirty="0">
                    <a:latin typeface="Arial" panose="020B0604020202020204" pitchFamily="34" charset="0"/>
                    <a:cs typeface="Arial" panose="020B0604020202020204" pitchFamily="34" charset="0"/>
                  </a:rPr>
                  <a:t>x</a:t>
                </a:r>
                <a:r>
                  <a:rPr lang="en-US" sz="4000" dirty="0">
                    <a:latin typeface="Arial" panose="020B0604020202020204" pitchFamily="34" charset="0"/>
                    <a:cs typeface="Arial" panose="020B0604020202020204" pitchFamily="34" charset="0"/>
                  </a:rPr>
                  <a:t> = 2.5</a:t>
                </a:r>
              </a:p>
              <a:p>
                <a:pPr marL="576263" indent="-576263">
                  <a:spcAft>
                    <a:spcPts val="0"/>
                  </a:spcAft>
                  <a:buClr>
                    <a:srgbClr val="C00000"/>
                  </a:buClr>
                  <a:buFont typeface="+mj-lt"/>
                  <a:buAutoNum type="arabicPeriod"/>
                  <a:tabLst>
                    <a:tab pos="1150938" algn="l"/>
                    <a:tab pos="3436938" algn="l"/>
                    <a:tab pos="6062663" algn="l"/>
                  </a:tabLst>
                </a:pPr>
                <a:r>
                  <a:rPr lang="en-US" sz="4000" dirty="0" smtClean="0">
                    <a:solidFill>
                      <a:srgbClr val="C00000"/>
                    </a:solidFill>
                    <a:latin typeface="Arial" panose="020B0604020202020204" pitchFamily="34" charset="0"/>
                    <a:cs typeface="Arial" panose="020B0604020202020204" pitchFamily="34" charset="0"/>
                  </a:rPr>
                  <a:t>a.</a:t>
                </a:r>
                <a:r>
                  <a:rPr lang="en-US" sz="4000" i="1" dirty="0" smtClean="0">
                    <a:latin typeface="Arial" panose="020B0604020202020204" pitchFamily="34" charset="0"/>
                    <a:cs typeface="Arial" panose="020B0604020202020204" pitchFamily="34" charset="0"/>
                  </a:rPr>
                  <a:t> P</a:t>
                </a:r>
                <a:r>
                  <a:rPr lang="en-US" sz="4000" dirty="0" smtClean="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000" i="1">
                            <a:latin typeface="Cambria Math" panose="02040503050406030204" pitchFamily="18" charset="0"/>
                            <a:cs typeface="Arial" panose="020B0604020202020204" pitchFamily="34" charset="0"/>
                          </a:rPr>
                        </m:ctrlPr>
                      </m:fPr>
                      <m:num>
                        <m:r>
                          <a:rPr lang="en-US" sz="4000" b="0" i="0" smtClean="0">
                            <a:latin typeface="Cambria Math" panose="02040503050406030204" pitchFamily="18" charset="0"/>
                            <a:cs typeface="Arial" panose="020B0604020202020204" pitchFamily="34" charset="0"/>
                          </a:rPr>
                          <m:t>3000</m:t>
                        </m:r>
                      </m:num>
                      <m:den>
                        <m:r>
                          <m:rPr>
                            <m:sty m:val="p"/>
                          </m:rPr>
                          <a:rPr lang="en-US" sz="4000" b="0" i="0" smtClean="0">
                            <a:latin typeface="Cambria Math" panose="02040503050406030204" pitchFamily="18" charset="0"/>
                            <a:cs typeface="Arial" panose="020B0604020202020204" pitchFamily="34" charset="0"/>
                          </a:rPr>
                          <m:t>V</m:t>
                        </m:r>
                      </m:den>
                    </m:f>
                  </m:oMath>
                </a14:m>
                <a:r>
                  <a:rPr lang="en-US" sz="4000" dirty="0" smtClean="0">
                    <a:latin typeface="Arial" panose="020B0604020202020204" pitchFamily="34" charset="0"/>
                    <a:cs typeface="Arial" panose="020B0604020202020204" pitchFamily="34" charset="0"/>
                  </a:rPr>
                  <a:t>	</a:t>
                </a:r>
                <a:r>
                  <a:rPr lang="en-US" sz="4000" dirty="0" smtClean="0">
                    <a:solidFill>
                      <a:srgbClr val="C00000"/>
                    </a:solidFill>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P</a:t>
                </a:r>
                <a:r>
                  <a:rPr lang="en-US" sz="4000" dirty="0" smtClean="0">
                    <a:latin typeface="Arial" panose="020B0604020202020204" pitchFamily="34" charset="0"/>
                    <a:cs typeface="Arial" panose="020B0604020202020204" pitchFamily="34" charset="0"/>
                  </a:rPr>
                  <a:t> = 2000 N/m</a:t>
                </a:r>
                <a:r>
                  <a:rPr lang="en-US" sz="4000" baseline="30000" dirty="0" smtClean="0">
                    <a:latin typeface="Arial" panose="020B0604020202020204" pitchFamily="34" charset="0"/>
                    <a:cs typeface="Arial" panose="020B0604020202020204" pitchFamily="34" charset="0"/>
                  </a:rPr>
                  <a:t>2</a:t>
                </a:r>
                <a:br>
                  <a:rPr lang="en-US" sz="4000" baseline="30000" dirty="0" smtClean="0">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 2.5m</a:t>
                </a:r>
                <a:r>
                  <a:rPr lang="en-US" sz="4000" baseline="30000" dirty="0" smtClean="0">
                    <a:latin typeface="Arial" panose="020B0604020202020204" pitchFamily="34" charset="0"/>
                    <a:cs typeface="Arial" panose="020B0604020202020204" pitchFamily="34" charset="0"/>
                  </a:rPr>
                  <a:t>3</a:t>
                </a:r>
                <a:r>
                  <a:rPr lang="en-US" sz="4000" dirty="0" smtClean="0">
                    <a:latin typeface="Arial" panose="020B0604020202020204" pitchFamily="34" charset="0"/>
                    <a:cs typeface="Arial" panose="020B0604020202020204" pitchFamily="34" charset="0"/>
                  </a:rPr>
                  <a:t/>
                </a:r>
                <a:br>
                  <a:rPr lang="en-US" sz="4000" dirty="0" smtClean="0">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d.</a:t>
                </a:r>
                <a:r>
                  <a:rPr lang="en-US" sz="4000" dirty="0" smtClean="0">
                    <a:latin typeface="Arial" panose="020B0604020202020204" pitchFamily="34" charset="0"/>
                    <a:cs typeface="Arial" panose="020B0604020202020204" pitchFamily="34" charset="0"/>
                  </a:rPr>
                  <a:t> When the pressure doubles, the 	volume halves.</a:t>
                </a: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8568952" cy="5435783"/>
              </a:xfrm>
              <a:prstGeom prst="rect">
                <a:avLst/>
              </a:prstGeom>
              <a:blipFill rotWithShape="0">
                <a:blip r:embed="rId4"/>
                <a:stretch>
                  <a:fillRect l="-2276" r="-3770" b="-3812"/>
                </a:stretch>
              </a:blipFill>
            </p:spPr>
            <p:txBody>
              <a:bodyPr/>
              <a:lstStyle/>
              <a:p>
                <a:r>
                  <a:rPr lang="en-US">
                    <a:noFill/>
                  </a:rPr>
                  <a:t> </a:t>
                </a:r>
              </a:p>
            </p:txBody>
          </p:sp>
        </mc:Fallback>
      </mc:AlternateContent>
    </p:spTree>
    <p:extLst>
      <p:ext uri="{BB962C8B-B14F-4D97-AF65-F5344CB8AC3E}">
        <p14:creationId xmlns:p14="http://schemas.microsoft.com/office/powerpoint/2010/main" val="2311894037"/>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19.3 – </a:t>
            </a:r>
            <a:r>
              <a:rPr lang="en-US" sz="4000" dirty="0" smtClean="0">
                <a:latin typeface="Arial" panose="020B0604020202020204" pitchFamily="34" charset="0"/>
                <a:cs typeface="Arial" panose="020B0604020202020204" pitchFamily="34" charset="0"/>
              </a:rPr>
              <a:t>Inverse Proportion</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707</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8568952" cy="5142177"/>
              </a:xfrm>
              <a:prstGeom prst="rect">
                <a:avLst/>
              </a:prstGeom>
            </p:spPr>
            <p:txBody>
              <a:bodyPr wrap="square">
                <a:spAutoFit/>
              </a:bodyPr>
              <a:lstStyle/>
              <a:p>
                <a:pPr marL="576263" indent="-576263">
                  <a:spcAft>
                    <a:spcPts val="0"/>
                  </a:spcAft>
                  <a:buClr>
                    <a:srgbClr val="C00000"/>
                  </a:buClr>
                  <a:buFont typeface="+mj-lt"/>
                  <a:buAutoNum type="arabicPeriod" startAt="5"/>
                  <a:tabLst>
                    <a:tab pos="1320800" algn="l"/>
                    <a:tab pos="4165600" algn="l"/>
                    <a:tab pos="6062663" algn="l"/>
                  </a:tabLst>
                </a:pPr>
                <a:r>
                  <a:rPr lang="es-ES" sz="3900" dirty="0" smtClean="0">
                    <a:solidFill>
                      <a:srgbClr val="C00000"/>
                    </a:solidFill>
                    <a:latin typeface="Arial" panose="020B0604020202020204" pitchFamily="34" charset="0"/>
                    <a:cs typeface="Arial" panose="020B0604020202020204" pitchFamily="34" charset="0"/>
                  </a:rPr>
                  <a:t>a.</a:t>
                </a:r>
                <a:r>
                  <a:rPr lang="es-ES" sz="3900" i="1" dirty="0" smtClean="0">
                    <a:latin typeface="Arial" panose="020B0604020202020204" pitchFamily="34" charset="0"/>
                    <a:cs typeface="Arial" panose="020B0604020202020204" pitchFamily="34" charset="0"/>
                  </a:rPr>
                  <a:t> </a:t>
                </a:r>
                <a:r>
                  <a:rPr lang="en-US" sz="3900" i="1" dirty="0" smtClean="0">
                    <a:latin typeface="Arial" panose="020B0604020202020204" pitchFamily="34" charset="0"/>
                    <a:cs typeface="Arial" panose="020B0604020202020204" pitchFamily="34" charset="0"/>
                  </a:rPr>
                  <a:t>t</a:t>
                </a:r>
                <a:r>
                  <a:rPr lang="en-US" sz="3900" dirty="0" smtClean="0">
                    <a:latin typeface="Arial" panose="020B0604020202020204" pitchFamily="34" charset="0"/>
                    <a:cs typeface="Arial" panose="020B0604020202020204" pitchFamily="34" charset="0"/>
                  </a:rPr>
                  <a:t> = </a:t>
                </a:r>
                <a14:m>
                  <m:oMath xmlns:m="http://schemas.openxmlformats.org/officeDocument/2006/math">
                    <m:f>
                      <m:fPr>
                        <m:ctrlPr>
                          <a:rPr lang="en-US" sz="3900" i="1">
                            <a:latin typeface="Cambria Math" panose="02040503050406030204" pitchFamily="18" charset="0"/>
                            <a:cs typeface="Arial" panose="020B0604020202020204" pitchFamily="34" charset="0"/>
                          </a:rPr>
                        </m:ctrlPr>
                      </m:fPr>
                      <m:num>
                        <m:r>
                          <a:rPr lang="en-US" sz="3900" b="0" i="0" smtClean="0">
                            <a:latin typeface="Cambria Math" panose="02040503050406030204" pitchFamily="18" charset="0"/>
                            <a:cs typeface="Arial" panose="020B0604020202020204" pitchFamily="34" charset="0"/>
                          </a:rPr>
                          <m:t>600 000</m:t>
                        </m:r>
                      </m:num>
                      <m:den>
                        <m:r>
                          <m:rPr>
                            <m:sty m:val="p"/>
                          </m:rPr>
                          <a:rPr lang="en-US" sz="3900" b="0" i="0" smtClean="0">
                            <a:latin typeface="Cambria Math" panose="02040503050406030204" pitchFamily="18" charset="0"/>
                            <a:cs typeface="Arial" panose="020B0604020202020204" pitchFamily="34" charset="0"/>
                          </a:rPr>
                          <m:t>P</m:t>
                        </m:r>
                      </m:den>
                    </m:f>
                  </m:oMath>
                </a14:m>
                <a:r>
                  <a:rPr lang="en-US" sz="3900" dirty="0" smtClean="0">
                    <a:latin typeface="Arial" panose="020B0604020202020204" pitchFamily="34" charset="0"/>
                    <a:cs typeface="Arial" panose="020B0604020202020204" pitchFamily="34" charset="0"/>
                  </a:rPr>
                  <a:t>	</a:t>
                </a:r>
                <a:br>
                  <a:rPr lang="en-US" sz="3900" dirty="0" smtClean="0">
                    <a:latin typeface="Arial" panose="020B0604020202020204" pitchFamily="34" charset="0"/>
                    <a:cs typeface="Arial" panose="020B0604020202020204" pitchFamily="34" charset="0"/>
                  </a:rPr>
                </a:br>
                <a:r>
                  <a:rPr lang="en-US" sz="3900" dirty="0" smtClean="0">
                    <a:solidFill>
                      <a:srgbClr val="C00000"/>
                    </a:solidFill>
                    <a:latin typeface="Arial" panose="020B0604020202020204" pitchFamily="34" charset="0"/>
                    <a:cs typeface="Arial" panose="020B0604020202020204" pitchFamily="34" charset="0"/>
                  </a:rPr>
                  <a:t>b.</a:t>
                </a:r>
                <a:r>
                  <a:rPr lang="en-US" sz="3900" dirty="0" smtClean="0">
                    <a:latin typeface="Arial" panose="020B0604020202020204" pitchFamily="34" charset="0"/>
                    <a:cs typeface="Arial" panose="020B0604020202020204" pitchFamily="34" charset="0"/>
                  </a:rPr>
                  <a:t> No, it takes 4 minutes. When p 	= 2500W, </a:t>
                </a:r>
                <a:r>
                  <a:rPr lang="en-US" sz="3900" i="1" dirty="0" smtClean="0">
                    <a:latin typeface="Arial" panose="020B0604020202020204" pitchFamily="34" charset="0"/>
                    <a:cs typeface="Arial" panose="020B0604020202020204" pitchFamily="34" charset="0"/>
                  </a:rPr>
                  <a:t>t</a:t>
                </a:r>
                <a:r>
                  <a:rPr lang="en-US" sz="3900" dirty="0" smtClean="0">
                    <a:latin typeface="Arial" panose="020B0604020202020204" pitchFamily="34" charset="0"/>
                    <a:cs typeface="Arial" panose="020B0604020202020204" pitchFamily="34" charset="0"/>
                  </a:rPr>
                  <a:t> = 240seconds.</a:t>
                </a:r>
              </a:p>
              <a:p>
                <a:pPr marL="576263" indent="-576263">
                  <a:spcAft>
                    <a:spcPts val="0"/>
                  </a:spcAft>
                  <a:buClr>
                    <a:srgbClr val="C00000"/>
                  </a:buClr>
                  <a:buFont typeface="+mj-lt"/>
                  <a:buAutoNum type="arabicPeriod" startAt="5"/>
                  <a:tabLst>
                    <a:tab pos="1084263" algn="l"/>
                    <a:tab pos="4165600" algn="l"/>
                    <a:tab pos="6062663" algn="l"/>
                  </a:tabLst>
                </a:pPr>
                <a:r>
                  <a:rPr lang="en-US" sz="3900" dirty="0" smtClean="0">
                    <a:solidFill>
                      <a:srgbClr val="C00000"/>
                    </a:solidFill>
                    <a:latin typeface="Arial" panose="020B0604020202020204" pitchFamily="34" charset="0"/>
                    <a:cs typeface="Arial" panose="020B0604020202020204" pitchFamily="34" charset="0"/>
                  </a:rPr>
                  <a:t>a.</a:t>
                </a:r>
                <a:r>
                  <a:rPr lang="en-US" sz="3900" dirty="0" smtClean="0">
                    <a:latin typeface="Arial" panose="020B0604020202020204" pitchFamily="34" charset="0"/>
                    <a:cs typeface="Arial" panose="020B0604020202020204" pitchFamily="34" charset="0"/>
                  </a:rPr>
                  <a:t> A </a:t>
                </a:r>
                <a:r>
                  <a:rPr lang="en-US" sz="3900" dirty="0">
                    <a:latin typeface="Arial" panose="020B0604020202020204" pitchFamily="34" charset="0"/>
                    <a:cs typeface="Arial" panose="020B0604020202020204" pitchFamily="34" charset="0"/>
                  </a:rPr>
                  <a:t>graph showing inverse </a:t>
                </a:r>
                <a:r>
                  <a:rPr lang="en-US" sz="3900" dirty="0" smtClean="0">
                    <a:latin typeface="Arial" panose="020B0604020202020204" pitchFamily="34" charset="0"/>
                    <a:cs typeface="Arial" panose="020B0604020202020204" pitchFamily="34" charset="0"/>
                  </a:rPr>
                  <a:t>	proportion</a:t>
                </a:r>
                <a:r>
                  <a:rPr lang="en-US" sz="3900" dirty="0">
                    <a:latin typeface="Arial" panose="020B0604020202020204" pitchFamily="34" charset="0"/>
                    <a:cs typeface="Arial" panose="020B0604020202020204" pitchFamily="34" charset="0"/>
                  </a:rPr>
                  <a:t>. </a:t>
                </a:r>
                <a:r>
                  <a:rPr lang="en-US" sz="3900" dirty="0" smtClean="0">
                    <a:solidFill>
                      <a:srgbClr val="C00000"/>
                    </a:solidFill>
                    <a:latin typeface="Arial" panose="020B0604020202020204" pitchFamily="34" charset="0"/>
                    <a:cs typeface="Arial" panose="020B0604020202020204" pitchFamily="34" charset="0"/>
                  </a:rPr>
                  <a:t>b.</a:t>
                </a:r>
                <a:r>
                  <a:rPr lang="en-US" sz="3900" dirty="0" smtClean="0">
                    <a:latin typeface="Arial" panose="020B0604020202020204" pitchFamily="34" charset="0"/>
                    <a:cs typeface="Arial" panose="020B0604020202020204" pitchFamily="34" charset="0"/>
                  </a:rPr>
                  <a:t> </a:t>
                </a:r>
                <a:r>
                  <a:rPr lang="en-US" sz="3900" i="1" dirty="0" smtClean="0">
                    <a:latin typeface="Arial" panose="020B0604020202020204" pitchFamily="34" charset="0"/>
                    <a:cs typeface="Arial" panose="020B0604020202020204" pitchFamily="34" charset="0"/>
                  </a:rPr>
                  <a:t>k</a:t>
                </a:r>
                <a:r>
                  <a:rPr lang="en-US" sz="3900" dirty="0" smtClean="0">
                    <a:latin typeface="Arial" panose="020B0604020202020204" pitchFamily="34" charset="0"/>
                    <a:cs typeface="Arial" panose="020B0604020202020204" pitchFamily="34" charset="0"/>
                  </a:rPr>
                  <a:t> </a:t>
                </a:r>
                <a:r>
                  <a:rPr lang="en-US" sz="3900" dirty="0">
                    <a:latin typeface="Arial" panose="020B0604020202020204" pitchFamily="34" charset="0"/>
                    <a:cs typeface="Arial" panose="020B0604020202020204" pitchFamily="34" charset="0"/>
                  </a:rPr>
                  <a:t>= 8 </a:t>
                </a:r>
                <a:endParaRPr lang="en-US" sz="3900" dirty="0" smtClean="0">
                  <a:latin typeface="Arial" panose="020B0604020202020204" pitchFamily="34" charset="0"/>
                  <a:cs typeface="Arial" panose="020B0604020202020204" pitchFamily="34" charset="0"/>
                </a:endParaRPr>
              </a:p>
              <a:p>
                <a:pPr marL="1084263" lvl="1" indent="-508000">
                  <a:spcAft>
                    <a:spcPts val="0"/>
                  </a:spcAft>
                  <a:buClr>
                    <a:srgbClr val="C00000"/>
                  </a:buClr>
                  <a:buFont typeface="+mj-lt"/>
                  <a:buAutoNum type="alphaLcPeriod" startAt="3"/>
                  <a:tabLst>
                    <a:tab pos="1320800" algn="l"/>
                    <a:tab pos="4165600" algn="l"/>
                    <a:tab pos="6062663" algn="l"/>
                  </a:tabLst>
                </a:pPr>
                <a:r>
                  <a:rPr lang="en-US" sz="3900" dirty="0" smtClean="0">
                    <a:latin typeface="Arial" panose="020B0604020202020204" pitchFamily="34" charset="0"/>
                    <a:cs typeface="Arial" panose="020B0604020202020204" pitchFamily="34" charset="0"/>
                  </a:rPr>
                  <a:t>The </a:t>
                </a:r>
                <a:r>
                  <a:rPr lang="en-US" sz="3900" dirty="0">
                    <a:latin typeface="Arial" panose="020B0604020202020204" pitchFamily="34" charset="0"/>
                    <a:cs typeface="Arial" panose="020B0604020202020204" pitchFamily="34" charset="0"/>
                  </a:rPr>
                  <a:t>product of x and y is always </a:t>
                </a:r>
                <a:r>
                  <a:rPr lang="en-US" sz="3900" dirty="0" smtClean="0">
                    <a:latin typeface="Arial" panose="020B0604020202020204" pitchFamily="34" charset="0"/>
                    <a:cs typeface="Arial" panose="020B0604020202020204" pitchFamily="34" charset="0"/>
                  </a:rPr>
                  <a:t>8, the </a:t>
                </a:r>
                <a:r>
                  <a:rPr lang="en-US" sz="3900" dirty="0">
                    <a:latin typeface="Arial" panose="020B0604020202020204" pitchFamily="34" charset="0"/>
                    <a:cs typeface="Arial" panose="020B0604020202020204" pitchFamily="34" charset="0"/>
                  </a:rPr>
                  <a:t>constant of proportionality</a:t>
                </a:r>
                <a:r>
                  <a:rPr lang="en-US" sz="3900" dirty="0" smtClean="0">
                    <a:latin typeface="Arial" panose="020B0604020202020204" pitchFamily="34" charset="0"/>
                    <a:cs typeface="Arial" panose="020B0604020202020204" pitchFamily="34" charset="0"/>
                  </a:rPr>
                  <a:t>.</a:t>
                </a:r>
              </a:p>
              <a:p>
                <a:pPr marL="627063" indent="-627063">
                  <a:spcAft>
                    <a:spcPts val="0"/>
                  </a:spcAft>
                  <a:buClr>
                    <a:srgbClr val="C00000"/>
                  </a:buClr>
                  <a:buFont typeface="+mj-lt"/>
                  <a:buAutoNum type="arabicPeriod" startAt="5"/>
                  <a:tabLst>
                    <a:tab pos="1320800" algn="l"/>
                    <a:tab pos="4165600" algn="l"/>
                    <a:tab pos="6062663" algn="l"/>
                  </a:tabLst>
                </a:pPr>
                <a:r>
                  <a:rPr lang="en-US" sz="3900" dirty="0">
                    <a:latin typeface="Arial" panose="020B0604020202020204" pitchFamily="34" charset="0"/>
                    <a:cs typeface="Arial" panose="020B0604020202020204" pitchFamily="34" charset="0"/>
                  </a:rPr>
                  <a:t>C</a:t>
                </a:r>
                <a:endParaRPr lang="en-US" sz="3900" dirty="0" smtClean="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8568952" cy="5142177"/>
              </a:xfrm>
              <a:prstGeom prst="rect">
                <a:avLst/>
              </a:prstGeom>
              <a:blipFill rotWithShape="0">
                <a:blip r:embed="rId4"/>
                <a:stretch>
                  <a:fillRect l="-2134" r="-1494" b="-3910"/>
                </a:stretch>
              </a:blipFill>
            </p:spPr>
            <p:txBody>
              <a:bodyPr/>
              <a:lstStyle/>
              <a:p>
                <a:r>
                  <a:rPr lang="en-US">
                    <a:noFill/>
                  </a:rPr>
                  <a:t> </a:t>
                </a:r>
              </a:p>
            </p:txBody>
          </p:sp>
        </mc:Fallback>
      </mc:AlternateContent>
    </p:spTree>
    <p:extLst>
      <p:ext uri="{BB962C8B-B14F-4D97-AF65-F5344CB8AC3E}">
        <p14:creationId xmlns:p14="http://schemas.microsoft.com/office/powerpoint/2010/main" val="2112842239"/>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19.3 – </a:t>
            </a:r>
            <a:r>
              <a:rPr lang="en-US" sz="4000" dirty="0" smtClean="0">
                <a:latin typeface="Arial" panose="020B0604020202020204" pitchFamily="34" charset="0"/>
                <a:cs typeface="Arial" panose="020B0604020202020204" pitchFamily="34" charset="0"/>
              </a:rPr>
              <a:t>Inverse Proportion</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707</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8568952" cy="2744726"/>
              </a:xfrm>
              <a:prstGeom prst="rect">
                <a:avLst/>
              </a:prstGeom>
            </p:spPr>
            <p:txBody>
              <a:bodyPr wrap="square">
                <a:spAutoFit/>
              </a:bodyPr>
              <a:lstStyle/>
              <a:p>
                <a:pPr marL="576263" indent="-576263">
                  <a:spcAft>
                    <a:spcPts val="0"/>
                  </a:spcAft>
                  <a:buClr>
                    <a:srgbClr val="C00000"/>
                  </a:buClr>
                  <a:buFont typeface="+mj-lt"/>
                  <a:buAutoNum type="arabicPeriod" startAt="8"/>
                  <a:tabLst>
                    <a:tab pos="1320800" algn="l"/>
                    <a:tab pos="4165600" algn="l"/>
                    <a:tab pos="6062663" algn="l"/>
                  </a:tabLst>
                </a:pPr>
                <a:r>
                  <a:rPr lang="es-ES" sz="3900" dirty="0" smtClean="0">
                    <a:solidFill>
                      <a:srgbClr val="C00000"/>
                    </a:solidFill>
                    <a:latin typeface="Arial" panose="020B0604020202020204" pitchFamily="34" charset="0"/>
                    <a:cs typeface="Arial" panose="020B0604020202020204" pitchFamily="34" charset="0"/>
                  </a:rPr>
                  <a:t>a.</a:t>
                </a:r>
                <a:r>
                  <a:rPr lang="es-ES" sz="3900" i="1" dirty="0" smtClean="0">
                    <a:latin typeface="Arial" panose="020B0604020202020204" pitchFamily="34" charset="0"/>
                    <a:cs typeface="Arial" panose="020B0604020202020204" pitchFamily="34" charset="0"/>
                  </a:rPr>
                  <a:t> </a:t>
                </a:r>
                <a:r>
                  <a:rPr lang="en-US" sz="3900" i="1" dirty="0" smtClean="0">
                    <a:latin typeface="Arial" panose="020B0604020202020204" pitchFamily="34" charset="0"/>
                    <a:cs typeface="Arial" panose="020B0604020202020204" pitchFamily="34" charset="0"/>
                  </a:rPr>
                  <a:t>t</a:t>
                </a:r>
                <a:r>
                  <a:rPr lang="en-US" sz="3900" dirty="0" smtClean="0">
                    <a:latin typeface="Arial" panose="020B0604020202020204" pitchFamily="34" charset="0"/>
                    <a:cs typeface="Arial" panose="020B0604020202020204" pitchFamily="34" charset="0"/>
                  </a:rPr>
                  <a:t> = </a:t>
                </a:r>
                <a14:m>
                  <m:oMath xmlns:m="http://schemas.openxmlformats.org/officeDocument/2006/math">
                    <m:f>
                      <m:fPr>
                        <m:ctrlPr>
                          <a:rPr lang="en-US" sz="3900" i="1">
                            <a:latin typeface="Cambria Math" panose="02040503050406030204" pitchFamily="18" charset="0"/>
                            <a:cs typeface="Arial" panose="020B0604020202020204" pitchFamily="34" charset="0"/>
                          </a:rPr>
                        </m:ctrlPr>
                      </m:fPr>
                      <m:num>
                        <m:r>
                          <a:rPr lang="en-US" sz="3900" b="0" i="0" smtClean="0">
                            <a:latin typeface="Cambria Math" panose="02040503050406030204" pitchFamily="18" charset="0"/>
                            <a:cs typeface="Arial" panose="020B0604020202020204" pitchFamily="34" charset="0"/>
                          </a:rPr>
                          <m:t>800</m:t>
                        </m:r>
                      </m:num>
                      <m:den>
                        <m:r>
                          <a:rPr lang="en-US" sz="3900" b="0" i="1" smtClean="0">
                            <a:latin typeface="Cambria Math" panose="02040503050406030204" pitchFamily="18" charset="0"/>
                            <a:cs typeface="Arial" panose="020B0604020202020204" pitchFamily="34" charset="0"/>
                          </a:rPr>
                          <m:t>𝑠</m:t>
                        </m:r>
                      </m:den>
                    </m:f>
                  </m:oMath>
                </a14:m>
                <a:r>
                  <a:rPr lang="en-US" sz="3900" dirty="0" smtClean="0">
                    <a:latin typeface="Arial" panose="020B0604020202020204" pitchFamily="34" charset="0"/>
                    <a:cs typeface="Arial" panose="020B0604020202020204" pitchFamily="34" charset="0"/>
                  </a:rPr>
                  <a:t>	</a:t>
                </a:r>
                <a:br>
                  <a:rPr lang="en-US" sz="3900" dirty="0" smtClean="0">
                    <a:latin typeface="Arial" panose="020B0604020202020204" pitchFamily="34" charset="0"/>
                    <a:cs typeface="Arial" panose="020B0604020202020204" pitchFamily="34" charset="0"/>
                  </a:rPr>
                </a:br>
                <a:r>
                  <a:rPr lang="en-US" sz="3900" dirty="0" smtClean="0">
                    <a:solidFill>
                      <a:srgbClr val="C00000"/>
                    </a:solidFill>
                    <a:latin typeface="Arial" panose="020B0604020202020204" pitchFamily="34" charset="0"/>
                    <a:cs typeface="Arial" panose="020B0604020202020204" pitchFamily="34" charset="0"/>
                  </a:rPr>
                  <a:t>b.</a:t>
                </a:r>
                <a:br>
                  <a:rPr lang="en-US" sz="3900" dirty="0" smtClean="0">
                    <a:solidFill>
                      <a:srgbClr val="C00000"/>
                    </a:solidFill>
                    <a:latin typeface="Arial" panose="020B0604020202020204" pitchFamily="34" charset="0"/>
                    <a:cs typeface="Arial" panose="020B0604020202020204" pitchFamily="34" charset="0"/>
                  </a:rPr>
                </a:br>
                <a:r>
                  <a:rPr lang="en-US" sz="3900" dirty="0" smtClean="0">
                    <a:solidFill>
                      <a:srgbClr val="C00000"/>
                    </a:solidFill>
                    <a:latin typeface="Arial" panose="020B0604020202020204" pitchFamily="34" charset="0"/>
                    <a:cs typeface="Arial" panose="020B0604020202020204" pitchFamily="34" charset="0"/>
                  </a:rPr>
                  <a:t/>
                </a:r>
                <a:br>
                  <a:rPr lang="en-US" sz="3900" dirty="0" smtClean="0">
                    <a:solidFill>
                      <a:srgbClr val="C00000"/>
                    </a:solidFill>
                    <a:latin typeface="Arial" panose="020B0604020202020204" pitchFamily="34" charset="0"/>
                    <a:cs typeface="Arial" panose="020B0604020202020204" pitchFamily="34" charset="0"/>
                  </a:rPr>
                </a:br>
                <a:r>
                  <a:rPr lang="en-US" sz="3900" dirty="0" smtClean="0">
                    <a:solidFill>
                      <a:srgbClr val="C00000"/>
                    </a:solidFill>
                    <a:latin typeface="Arial" panose="020B0604020202020204" pitchFamily="34" charset="0"/>
                    <a:cs typeface="Arial" panose="020B0604020202020204" pitchFamily="34" charset="0"/>
                  </a:rPr>
                  <a:t>c. </a:t>
                </a:r>
                <a:r>
                  <a:rPr lang="en-US" sz="3900" dirty="0" smtClean="0">
                    <a:latin typeface="Arial" panose="020B0604020202020204" pitchFamily="34"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8568952" cy="2744726"/>
              </a:xfrm>
              <a:prstGeom prst="rect">
                <a:avLst/>
              </a:prstGeom>
              <a:blipFill rotWithShape="0">
                <a:blip r:embed="rId4"/>
                <a:stretch>
                  <a:fillRect l="-2134" b="-7982"/>
                </a:stretch>
              </a:blipFill>
            </p:spPr>
            <p:txBody>
              <a:bodyPr/>
              <a:lstStyle/>
              <a:p>
                <a:r>
                  <a:rPr lang="en-US">
                    <a:noFill/>
                  </a:rPr>
                  <a:t> </a:t>
                </a:r>
              </a:p>
            </p:txBody>
          </p:sp>
        </mc:Fallback>
      </mc:AlternateContent>
      <p:graphicFrame>
        <p:nvGraphicFramePr>
          <p:cNvPr id="5" name="Table 4"/>
          <p:cNvGraphicFramePr>
            <a:graphicFrameLocks noGrp="1"/>
          </p:cNvGraphicFramePr>
          <p:nvPr>
            <p:extLst>
              <p:ext uri="{D42A27DB-BD31-4B8C-83A1-F6EECF244321}">
                <p14:modId xmlns:p14="http://schemas.microsoft.com/office/powerpoint/2010/main" val="1526889213"/>
              </p:ext>
            </p:extLst>
          </p:nvPr>
        </p:nvGraphicFramePr>
        <p:xfrm>
          <a:off x="1583914" y="2204864"/>
          <a:ext cx="7236558" cy="1036320"/>
        </p:xfrm>
        <a:graphic>
          <a:graphicData uri="http://schemas.openxmlformats.org/drawingml/2006/table">
            <a:tbl>
              <a:tblPr firstRow="1" bandRow="1">
                <a:tableStyleId>{5940675A-B579-460E-94D1-54222C63F5DA}</a:tableStyleId>
              </a:tblPr>
              <a:tblGrid>
                <a:gridCol w="2706712"/>
                <a:gridCol w="876618"/>
                <a:gridCol w="718629"/>
                <a:gridCol w="678180"/>
                <a:gridCol w="718629"/>
                <a:gridCol w="661172"/>
                <a:gridCol w="876618"/>
              </a:tblGrid>
              <a:tr h="3020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dirty="0" smtClean="0">
                          <a:latin typeface="Arial" panose="020B0604020202020204" pitchFamily="34" charset="0"/>
                          <a:cs typeface="Arial" panose="020B0604020202020204" pitchFamily="34" charset="0"/>
                        </a:rPr>
                        <a:t>Speed</a:t>
                      </a:r>
                      <a:r>
                        <a:rPr lang="en-US" sz="2800" b="1" i="1" dirty="0" smtClean="0">
                          <a:latin typeface="Arial" panose="020B0604020202020204" pitchFamily="34" charset="0"/>
                          <a:cs typeface="Arial" panose="020B0604020202020204" pitchFamily="34" charset="0"/>
                        </a:rPr>
                        <a:t>, s, </a:t>
                      </a:r>
                      <a:r>
                        <a:rPr lang="en-US" sz="2800" b="1" i="0" dirty="0" smtClean="0">
                          <a:latin typeface="Arial" panose="020B0604020202020204" pitchFamily="34" charset="0"/>
                          <a:cs typeface="Arial" panose="020B0604020202020204" pitchFamily="34" charset="0"/>
                        </a:rPr>
                        <a:t>(m/s)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i="0" dirty="0" smtClean="0">
                          <a:latin typeface="Arial" panose="020B0604020202020204" pitchFamily="34" charset="0"/>
                          <a:cs typeface="Arial" panose="020B0604020202020204" pitchFamily="34" charset="0"/>
                        </a:rPr>
                        <a:t>4</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i="0" dirty="0" smtClean="0">
                          <a:latin typeface="Arial" panose="020B0604020202020204" pitchFamily="34" charset="0"/>
                          <a:cs typeface="Arial" panose="020B0604020202020204" pitchFamily="34" charset="0"/>
                        </a:rPr>
                        <a:t>10</a:t>
                      </a:r>
                      <a:endParaRPr lang="en-US" sz="2800" b="1"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800" i="0" dirty="0" smtClean="0">
                          <a:latin typeface="Arial" panose="020B0604020202020204" pitchFamily="34" charset="0"/>
                          <a:cs typeface="Arial" panose="020B0604020202020204" pitchFamily="34" charset="0"/>
                        </a:rPr>
                        <a:t>20</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0" dirty="0" smtClean="0">
                          <a:latin typeface="Arial" panose="020B0604020202020204" pitchFamily="34" charset="0"/>
                          <a:cs typeface="Arial" panose="020B0604020202020204" pitchFamily="34" charset="0"/>
                        </a:rPr>
                        <a:t>40</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i="0" dirty="0" smtClean="0">
                          <a:latin typeface="Arial" panose="020B0604020202020204" pitchFamily="34" charset="0"/>
                          <a:cs typeface="Arial" panose="020B0604020202020204" pitchFamily="34" charset="0"/>
                        </a:rPr>
                        <a:t>80</a:t>
                      </a:r>
                      <a:endParaRPr lang="en-US" sz="2800" b="1"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800" i="0" dirty="0" smtClean="0">
                          <a:latin typeface="Arial" panose="020B0604020202020204" pitchFamily="34" charset="0"/>
                          <a:cs typeface="Arial" panose="020B0604020202020204" pitchFamily="34" charset="0"/>
                        </a:rPr>
                        <a:t>160</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3992">
                <a:tc>
                  <a:txBody>
                    <a:bodyPr/>
                    <a:lstStyle/>
                    <a:p>
                      <a:r>
                        <a:rPr lang="en-US" sz="2800" b="1" i="0" dirty="0" smtClean="0">
                          <a:latin typeface="Arial" panose="020B0604020202020204" pitchFamily="34" charset="0"/>
                          <a:cs typeface="Arial" panose="020B0604020202020204" pitchFamily="34" charset="0"/>
                        </a:rPr>
                        <a:t>Time</a:t>
                      </a:r>
                      <a:r>
                        <a:rPr lang="en-US" sz="2800" b="1" i="1" dirty="0" smtClean="0">
                          <a:latin typeface="Arial" panose="020B0604020202020204" pitchFamily="34" charset="0"/>
                          <a:cs typeface="Arial" panose="020B0604020202020204" pitchFamily="34" charset="0"/>
                        </a:rPr>
                        <a:t>, t, </a:t>
                      </a:r>
                      <a:r>
                        <a:rPr lang="en-US" sz="2800" b="1" i="0" dirty="0" smtClean="0">
                          <a:latin typeface="Arial" panose="020B0604020202020204" pitchFamily="34" charset="0"/>
                          <a:cs typeface="Arial" panose="020B0604020202020204" pitchFamily="34" charset="0"/>
                        </a:rPr>
                        <a:t>(secs)</a:t>
                      </a:r>
                      <a:endParaRPr lang="en-US" sz="2800" b="1"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b="1" i="0" dirty="0" smtClean="0">
                          <a:latin typeface="Arial" panose="020B0604020202020204" pitchFamily="34" charset="0"/>
                          <a:cs typeface="Arial" panose="020B0604020202020204" pitchFamily="34" charset="0"/>
                        </a:rPr>
                        <a:t>200</a:t>
                      </a:r>
                      <a:endParaRPr lang="en-US" sz="2800" b="1"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800" i="0" dirty="0" smtClean="0">
                          <a:latin typeface="Arial" panose="020B0604020202020204" pitchFamily="34" charset="0"/>
                          <a:cs typeface="Arial" panose="020B0604020202020204" pitchFamily="34" charset="0"/>
                        </a:rPr>
                        <a:t>80</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0" dirty="0" smtClean="0">
                          <a:latin typeface="Arial" panose="020B0604020202020204" pitchFamily="34" charset="0"/>
                          <a:cs typeface="Arial" panose="020B0604020202020204" pitchFamily="34" charset="0"/>
                        </a:rPr>
                        <a:t>40</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i="0" dirty="0" smtClean="0">
                          <a:latin typeface="Arial" panose="020B0604020202020204" pitchFamily="34" charset="0"/>
                          <a:cs typeface="Arial" panose="020B0604020202020204" pitchFamily="34" charset="0"/>
                        </a:rPr>
                        <a:t>20</a:t>
                      </a:r>
                      <a:endParaRPr lang="en-US" sz="2800" b="1"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800" i="0" dirty="0" smtClean="0">
                          <a:latin typeface="Arial" panose="020B0604020202020204" pitchFamily="34" charset="0"/>
                          <a:cs typeface="Arial" panose="020B0604020202020204" pitchFamily="34" charset="0"/>
                        </a:rPr>
                        <a:t>10</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i="0" dirty="0" smtClean="0">
                          <a:latin typeface="Arial" panose="020B0604020202020204" pitchFamily="34" charset="0"/>
                          <a:cs typeface="Arial" panose="020B0604020202020204" pitchFamily="34" charset="0"/>
                        </a:rPr>
                        <a:t>5</a:t>
                      </a:r>
                      <a:endParaRPr lang="en-US" sz="2800" b="1"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r>
            </a:tbl>
          </a:graphicData>
        </a:graphic>
      </p:graphicFrame>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603832" y="3300724"/>
            <a:ext cx="4912384" cy="3352897"/>
          </a:xfrm>
          <a:prstGeom prst="rect">
            <a:avLst/>
          </a:prstGeom>
        </p:spPr>
      </p:pic>
    </p:spTree>
    <p:extLst>
      <p:ext uri="{BB962C8B-B14F-4D97-AF65-F5344CB8AC3E}">
        <p14:creationId xmlns:p14="http://schemas.microsoft.com/office/powerpoint/2010/main" val="4210146444"/>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19.3 – </a:t>
            </a:r>
            <a:r>
              <a:rPr lang="en-US" sz="4000" dirty="0" smtClean="0">
                <a:latin typeface="Arial" panose="020B0604020202020204" pitchFamily="34" charset="0"/>
                <a:cs typeface="Arial" panose="020B0604020202020204" pitchFamily="34" charset="0"/>
              </a:rPr>
              <a:t>Inverse Proportion</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707</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65402" y="1124744"/>
                <a:ext cx="8741188" cy="5673541"/>
              </a:xfrm>
              <a:prstGeom prst="rect">
                <a:avLst/>
              </a:prstGeom>
            </p:spPr>
            <p:txBody>
              <a:bodyPr wrap="square">
                <a:spAutoFit/>
              </a:bodyPr>
              <a:lstStyle/>
              <a:p>
                <a:pPr marL="693738" indent="-693738">
                  <a:spcAft>
                    <a:spcPts val="0"/>
                  </a:spcAft>
                  <a:buClr>
                    <a:srgbClr val="C00000"/>
                  </a:buClr>
                  <a:buFont typeface="+mj-lt"/>
                  <a:buAutoNum type="arabicPeriod" startAt="9"/>
                  <a:tabLst>
                    <a:tab pos="1320800" algn="l"/>
                    <a:tab pos="4165600" algn="l"/>
                    <a:tab pos="6062663" algn="l"/>
                  </a:tabLst>
                </a:pPr>
                <a:r>
                  <a:rPr lang="es-ES" sz="3200" dirty="0" smtClean="0">
                    <a:solidFill>
                      <a:srgbClr val="C00000"/>
                    </a:solidFill>
                    <a:latin typeface="Arial" panose="020B0604020202020204" pitchFamily="34" charset="0"/>
                    <a:cs typeface="Arial" panose="020B0604020202020204" pitchFamily="34" charset="0"/>
                  </a:rPr>
                  <a:t>a.</a:t>
                </a:r>
                <a:r>
                  <a:rPr lang="es-ES" sz="3200" i="1" dirty="0" smtClean="0">
                    <a:latin typeface="Arial" panose="020B0604020202020204" pitchFamily="34" charset="0"/>
                    <a:cs typeface="Arial" panose="020B0604020202020204" pitchFamily="34" charset="0"/>
                  </a:rPr>
                  <a:t> </a:t>
                </a:r>
                <a:r>
                  <a:rPr lang="en-US" sz="3200" i="1" dirty="0" smtClean="0">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 4, </a:t>
                </a:r>
                <a:r>
                  <a:rPr lang="en-US" sz="3200" i="1" dirty="0" smtClean="0">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 = 2</a:t>
                </a:r>
                <a:endParaRPr lang="en-US" sz="3200" dirty="0">
                  <a:latin typeface="Arial" panose="020B0604020202020204" pitchFamily="34" charset="0"/>
                  <a:cs typeface="Arial" panose="020B0604020202020204" pitchFamily="34" charset="0"/>
                </a:endParaRPr>
              </a:p>
              <a:p>
                <a:pPr marL="693738" indent="-693738">
                  <a:spcAft>
                    <a:spcPts val="0"/>
                  </a:spcAft>
                  <a:buClr>
                    <a:srgbClr val="C00000"/>
                  </a:buClr>
                  <a:buFont typeface="+mj-lt"/>
                  <a:buAutoNum type="arabicPeriod" startAt="9"/>
                  <a:tabLst>
                    <a:tab pos="1320800" algn="l"/>
                    <a:tab pos="4165600" algn="l"/>
                    <a:tab pos="6062663" algn="l"/>
                  </a:tabLst>
                </a:pPr>
                <a:r>
                  <a:rPr lang="en-US" sz="3200" dirty="0" smtClean="0">
                    <a:solidFill>
                      <a:srgbClr val="C00000"/>
                    </a:solidFill>
                    <a:latin typeface="Arial" panose="020B0604020202020204" pitchFamily="34" charset="0"/>
                    <a:cs typeface="Arial" panose="020B0604020202020204" pitchFamily="34" charset="0"/>
                  </a:rPr>
                  <a:t>a, b</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endParaRPr lang="en-US" sz="4800" dirty="0" smtClean="0">
                  <a:solidFill>
                    <a:srgbClr val="C00000"/>
                  </a:solidFill>
                  <a:latin typeface="Arial" panose="020B0604020202020204" pitchFamily="34" charset="0"/>
                  <a:cs typeface="Arial" panose="020B0604020202020204" pitchFamily="34" charset="0"/>
                </a:endParaRPr>
              </a:p>
              <a:p>
                <a:pPr marL="1150938" lvl="1" indent="-457200">
                  <a:spcAft>
                    <a:spcPts val="0"/>
                  </a:spcAft>
                  <a:buClr>
                    <a:srgbClr val="C00000"/>
                  </a:buClr>
                  <a:buFont typeface="+mj-lt"/>
                  <a:buAutoNum type="alphaLcPeriod" startAt="3"/>
                  <a:tabLst>
                    <a:tab pos="4165600" algn="l"/>
                    <a:tab pos="6062663" algn="l"/>
                  </a:tabLst>
                </a:pPr>
                <a:r>
                  <a:rPr lang="en-US" sz="3200" dirty="0" smtClean="0">
                    <a:latin typeface="Arial" panose="020B0604020202020204" pitchFamily="34" charset="0"/>
                    <a:cs typeface="Arial" panose="020B0604020202020204" pitchFamily="34" charset="0"/>
                  </a:rPr>
                  <a:t>Answers </a:t>
                </a:r>
                <a:r>
                  <a:rPr lang="en-US" sz="3200" dirty="0">
                    <a:latin typeface="Arial" panose="020B0604020202020204" pitchFamily="34" charset="0"/>
                    <a:cs typeface="Arial" panose="020B0604020202020204" pitchFamily="34" charset="0"/>
                  </a:rPr>
                  <a:t>close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to </a:t>
                </a:r>
                <a:r>
                  <a:rPr lang="en-US" sz="3200" i="1" dirty="0">
                    <a:latin typeface="Arial" panose="020B0604020202020204" pitchFamily="34" charset="0"/>
                    <a:cs typeface="Arial" panose="020B0604020202020204" pitchFamily="34" charset="0"/>
                  </a:rPr>
                  <a:t>t</a:t>
                </a:r>
                <a:r>
                  <a:rPr lang="en-US" sz="3200" dirty="0">
                    <a:latin typeface="Arial" panose="020B0604020202020204" pitchFamily="34" charset="0"/>
                    <a:cs typeface="Arial" panose="020B0604020202020204" pitchFamily="34" charset="0"/>
                  </a:rPr>
                  <a:t> =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300</m:t>
                        </m:r>
                      </m:num>
                      <m:den>
                        <m:r>
                          <a:rPr lang="en-US" sz="3200" b="0" i="1" smtClean="0">
                            <a:latin typeface="Cambria Math" panose="02040503050406030204" pitchFamily="18" charset="0"/>
                            <a:cs typeface="Arial" panose="020B0604020202020204" pitchFamily="34" charset="0"/>
                          </a:rPr>
                          <m:t>𝑛</m:t>
                        </m:r>
                      </m:den>
                    </m:f>
                  </m:oMath>
                </a14:m>
                <a:endParaRPr lang="en-US" sz="3200" dirty="0">
                  <a:latin typeface="Arial" panose="020B0604020202020204" pitchFamily="34" charset="0"/>
                  <a:cs typeface="Arial" panose="020B0604020202020204" pitchFamily="34" charset="0"/>
                </a:endParaRPr>
              </a:p>
              <a:p>
                <a:pPr marL="1150938" lvl="1" indent="-457200">
                  <a:spcAft>
                    <a:spcPts val="0"/>
                  </a:spcAft>
                  <a:buClr>
                    <a:srgbClr val="C00000"/>
                  </a:buClr>
                  <a:buFont typeface="+mj-lt"/>
                  <a:buAutoNum type="alphaLcPeriod" startAt="3"/>
                  <a:tabLst>
                    <a:tab pos="4165600" algn="l"/>
                    <a:tab pos="6062663" algn="l"/>
                  </a:tabLst>
                </a:pPr>
                <a:r>
                  <a:rPr lang="en-US" sz="3200" dirty="0" smtClean="0">
                    <a:latin typeface="Arial" panose="020B0604020202020204" pitchFamily="34" charset="0"/>
                    <a:cs typeface="Arial" panose="020B0604020202020204" pitchFamily="34" charset="0"/>
                  </a:rPr>
                  <a:t>Answer </a:t>
                </a:r>
                <a:r>
                  <a:rPr lang="en-US" sz="3200" dirty="0">
                    <a:latin typeface="Arial" panose="020B0604020202020204" pitchFamily="34" charset="0"/>
                    <a:cs typeface="Arial" panose="020B0604020202020204" pitchFamily="34" charset="0"/>
                  </a:rPr>
                  <a:t>using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students</a:t>
                </a:r>
                <a:r>
                  <a:rPr lang="en-US" sz="3200" dirty="0">
                    <a:latin typeface="Arial" panose="020B0604020202020204" pitchFamily="34" charset="0"/>
                    <a:cs typeface="Arial" panose="020B0604020202020204" pitchFamily="34" charset="0"/>
                  </a:rPr>
                  <a:t>’ formula from part c </a:t>
                </a:r>
                <a:r>
                  <a:rPr lang="en-US" sz="3200" dirty="0" smtClean="0">
                    <a:latin typeface="Arial" panose="020B0604020202020204" pitchFamily="34" charset="0"/>
                    <a:cs typeface="Arial" panose="020B0604020202020204" pitchFamily="34" charset="0"/>
                  </a:rPr>
                  <a:t>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t </a:t>
                </a:r>
                <a:r>
                  <a:rPr lang="en-US" sz="3200" dirty="0">
                    <a:latin typeface="Arial" panose="020B0604020202020204" pitchFamily="34" charset="0"/>
                    <a:cs typeface="Arial" panose="020B0604020202020204" pitchFamily="34" charset="0"/>
                  </a:rPr>
                  <a:t>=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b="0" i="0" smtClean="0">
                            <a:latin typeface="Cambria Math" panose="02040503050406030204" pitchFamily="18" charset="0"/>
                            <a:cs typeface="Arial" panose="020B0604020202020204" pitchFamily="34" charset="0"/>
                          </a:rPr>
                          <m:t>33</m:t>
                        </m:r>
                      </m:num>
                      <m:den>
                        <m:r>
                          <m:rPr>
                            <m:sty m:val="p"/>
                          </m:rPr>
                          <a:rPr lang="en-US" sz="3200" b="0" i="0" smtClean="0">
                            <a:latin typeface="Cambria Math" panose="02040503050406030204" pitchFamily="18" charset="0"/>
                            <a:cs typeface="Arial" panose="020B0604020202020204" pitchFamily="34" charset="0"/>
                          </a:rPr>
                          <m:t>n</m:t>
                        </m:r>
                      </m:den>
                    </m:f>
                  </m:oMath>
                </a14:m>
                <a:r>
                  <a:rPr lang="en-US" sz="3200" dirty="0">
                    <a:latin typeface="Arial" panose="020B0604020202020204" pitchFamily="34" charset="0"/>
                    <a:cs typeface="Arial" panose="020B0604020202020204" pitchFamily="34" charset="0"/>
                  </a:rPr>
                  <a:t> gives t = 20 minutes.</a:t>
                </a:r>
                <a:endParaRPr lang="en-US" sz="3200" dirty="0" smtClean="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5402" y="1124744"/>
                <a:ext cx="8741188" cy="5673541"/>
              </a:xfrm>
              <a:prstGeom prst="rect">
                <a:avLst/>
              </a:prstGeom>
              <a:blipFill rotWithShape="0">
                <a:blip r:embed="rId4"/>
                <a:stretch>
                  <a:fillRect l="-1604" t="-1398" b="-645"/>
                </a:stretch>
              </a:blipFill>
            </p:spPr>
            <p:txBody>
              <a:bodyPr/>
              <a:lstStyle/>
              <a:p>
                <a:r>
                  <a:rPr lang="en-US">
                    <a:noFill/>
                  </a:rPr>
                  <a:t> </a:t>
                </a:r>
              </a:p>
            </p:txBody>
          </p:sp>
        </mc:Fallback>
      </mc:AlternateContent>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7590" t="35300" r="12000" b="6950"/>
          <a:stretch/>
        </p:blipFill>
        <p:spPr>
          <a:xfrm>
            <a:off x="4139952" y="1175964"/>
            <a:ext cx="4680520" cy="4086168"/>
          </a:xfrm>
          <a:prstGeom prst="rect">
            <a:avLst/>
          </a:prstGeom>
        </p:spPr>
      </p:pic>
    </p:spTree>
    <p:extLst>
      <p:ext uri="{BB962C8B-B14F-4D97-AF65-F5344CB8AC3E}">
        <p14:creationId xmlns:p14="http://schemas.microsoft.com/office/powerpoint/2010/main" val="2815842580"/>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19.3 – </a:t>
            </a:r>
            <a:r>
              <a:rPr lang="en-US" sz="4000" dirty="0" smtClean="0">
                <a:latin typeface="Arial" panose="020B0604020202020204" pitchFamily="34" charset="0"/>
                <a:cs typeface="Arial" panose="020B0604020202020204" pitchFamily="34" charset="0"/>
              </a:rPr>
              <a:t>Inverse Proportion</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707</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11843"/>
                <a:ext cx="8568952" cy="5256311"/>
              </a:xfrm>
              <a:prstGeom prst="rect">
                <a:avLst/>
              </a:prstGeom>
            </p:spPr>
            <p:txBody>
              <a:bodyPr wrap="square">
                <a:spAutoFit/>
              </a:bodyPr>
              <a:lstStyle/>
              <a:p>
                <a:pPr marL="795338" indent="-795338">
                  <a:spcAft>
                    <a:spcPts val="1200"/>
                  </a:spcAft>
                  <a:buClr>
                    <a:srgbClr val="C00000"/>
                  </a:buClr>
                  <a:buFont typeface="+mj-lt"/>
                  <a:buAutoNum type="arabicPeriod" startAt="11"/>
                  <a:tabLst>
                    <a:tab pos="1320800" algn="l"/>
                    <a:tab pos="3606800" algn="l"/>
                    <a:tab pos="6400800" algn="l"/>
                  </a:tabLst>
                </a:pPr>
                <a:r>
                  <a:rPr lang="en-US" sz="3800" dirty="0" smtClean="0">
                    <a:latin typeface="Arial" panose="020B0604020202020204" pitchFamily="34" charset="0"/>
                    <a:cs typeface="Arial" panose="020B0604020202020204" pitchFamily="34" charset="0"/>
                  </a:rPr>
                  <a:t>1.33 (2 </a:t>
                </a:r>
                <a:r>
                  <a:rPr lang="en-US" sz="3800" dirty="0" err="1" smtClean="0">
                    <a:latin typeface="Arial" panose="020B0604020202020204" pitchFamily="34" charset="0"/>
                    <a:cs typeface="Arial" panose="020B0604020202020204" pitchFamily="34" charset="0"/>
                  </a:rPr>
                  <a:t>d.p.</a:t>
                </a:r>
                <a:r>
                  <a:rPr lang="en-US" sz="3800" dirty="0" smtClean="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a:p>
                <a:pPr marL="795338" indent="-795338">
                  <a:spcAft>
                    <a:spcPts val="1200"/>
                  </a:spcAft>
                  <a:buClr>
                    <a:srgbClr val="C00000"/>
                  </a:buClr>
                  <a:buFont typeface="+mj-lt"/>
                  <a:buAutoNum type="arabicPeriod" startAt="11"/>
                  <a:tabLst>
                    <a:tab pos="1320800" algn="l"/>
                    <a:tab pos="3606800" algn="l"/>
                    <a:tab pos="6400800" algn="l"/>
                  </a:tabLst>
                </a:pPr>
                <a:r>
                  <a:rPr lang="en-US" sz="3800" dirty="0" smtClean="0">
                    <a:solidFill>
                      <a:srgbClr val="C00000"/>
                    </a:solidFill>
                    <a:latin typeface="Arial" panose="020B0604020202020204" pitchFamily="34" charset="0"/>
                    <a:cs typeface="Arial" panose="020B0604020202020204" pitchFamily="34" charset="0"/>
                  </a:rPr>
                  <a:t>a. </a:t>
                </a:r>
                <a:r>
                  <a:rPr lang="en-US" sz="3800" i="1" dirty="0" smtClean="0">
                    <a:latin typeface="Arial" panose="020B0604020202020204" pitchFamily="34" charset="0"/>
                    <a:cs typeface="Arial" panose="020B0604020202020204" pitchFamily="34" charset="0"/>
                  </a:rPr>
                  <a:t>y</a:t>
                </a:r>
                <a:r>
                  <a:rPr lang="en-US" sz="3800" dirty="0" smtClean="0">
                    <a:latin typeface="Arial" panose="020B0604020202020204" pitchFamily="34" charset="0"/>
                    <a:cs typeface="Arial" panose="020B0604020202020204" pitchFamily="34" charset="0"/>
                  </a:rPr>
                  <a:t> = </a:t>
                </a:r>
                <a14:m>
                  <m:oMath xmlns:m="http://schemas.openxmlformats.org/officeDocument/2006/math">
                    <m:f>
                      <m:fPr>
                        <m:ctrlPr>
                          <a:rPr lang="en-US" sz="3800" i="1">
                            <a:latin typeface="Cambria Math" panose="02040503050406030204" pitchFamily="18" charset="0"/>
                            <a:cs typeface="Arial" panose="020B0604020202020204" pitchFamily="34" charset="0"/>
                          </a:rPr>
                        </m:ctrlPr>
                      </m:fPr>
                      <m:num>
                        <m:r>
                          <a:rPr lang="en-US" sz="3800" b="0" i="0" smtClean="0">
                            <a:latin typeface="Cambria Math" panose="02040503050406030204" pitchFamily="18" charset="0"/>
                            <a:cs typeface="Arial" panose="020B0604020202020204" pitchFamily="34" charset="0"/>
                          </a:rPr>
                          <m:t>54</m:t>
                        </m:r>
                      </m:num>
                      <m:den>
                        <m:r>
                          <m:rPr>
                            <m:sty m:val="p"/>
                          </m:rPr>
                          <a:rPr lang="en-US" sz="3800" b="0" i="0" smtClean="0">
                            <a:latin typeface="Cambria Math" panose="02040503050406030204" pitchFamily="18" charset="0"/>
                            <a:cs typeface="Arial" panose="020B0604020202020204" pitchFamily="34" charset="0"/>
                          </a:rPr>
                          <m:t>x</m:t>
                        </m:r>
                        <m:r>
                          <a:rPr lang="en-US" sz="3800" b="0" i="0" baseline="30000" smtClean="0">
                            <a:latin typeface="Cambria Math" panose="02040503050406030204" pitchFamily="18" charset="0"/>
                            <a:cs typeface="Arial" panose="020B0604020202020204" pitchFamily="34" charset="0"/>
                          </a:rPr>
                          <m:t>3</m:t>
                        </m:r>
                      </m:den>
                    </m:f>
                  </m:oMath>
                </a14:m>
                <a:r>
                  <a:rPr lang="en-US" sz="3800" dirty="0" smtClean="0">
                    <a:latin typeface="Arial" panose="020B0604020202020204" pitchFamily="34" charset="0"/>
                    <a:cs typeface="Arial" panose="020B0604020202020204" pitchFamily="34" charset="0"/>
                  </a:rPr>
                  <a:t>	</a:t>
                </a:r>
                <a:r>
                  <a:rPr lang="en-US" sz="3800" dirty="0" smtClean="0">
                    <a:solidFill>
                      <a:srgbClr val="C00000"/>
                    </a:solidFill>
                    <a:latin typeface="Arial" panose="020B0604020202020204" pitchFamily="34" charset="0"/>
                    <a:cs typeface="Arial" panose="020B0604020202020204" pitchFamily="34" charset="0"/>
                  </a:rPr>
                  <a:t>b.</a:t>
                </a:r>
                <a:r>
                  <a:rPr lang="en-US" sz="3800" dirty="0" smtClean="0">
                    <a:latin typeface="Arial" panose="020B0604020202020204" pitchFamily="34" charset="0"/>
                    <a:cs typeface="Arial" panose="020B0604020202020204" pitchFamily="34" charset="0"/>
                  </a:rPr>
                  <a:t> </a:t>
                </a:r>
                <a:r>
                  <a:rPr lang="en-US" sz="3800" i="1" dirty="0" smtClean="0">
                    <a:latin typeface="Arial" panose="020B0604020202020204" pitchFamily="34" charset="0"/>
                    <a:cs typeface="Arial" panose="020B0604020202020204" pitchFamily="34" charset="0"/>
                  </a:rPr>
                  <a:t>y</a:t>
                </a:r>
                <a:r>
                  <a:rPr lang="en-US" sz="3800" dirty="0" smtClean="0">
                    <a:latin typeface="Arial" panose="020B0604020202020204" pitchFamily="34" charset="0"/>
                    <a:cs typeface="Arial" panose="020B0604020202020204" pitchFamily="34" charset="0"/>
                  </a:rPr>
                  <a:t> = 0.432	</a:t>
                </a:r>
                <a:r>
                  <a:rPr lang="en-US" sz="3800" dirty="0" smtClean="0">
                    <a:solidFill>
                      <a:srgbClr val="C00000"/>
                    </a:solidFill>
                    <a:latin typeface="Arial" panose="020B0604020202020204" pitchFamily="34" charset="0"/>
                    <a:cs typeface="Arial" panose="020B0604020202020204" pitchFamily="34" charset="0"/>
                  </a:rPr>
                  <a:t>c.</a:t>
                </a:r>
                <a:r>
                  <a:rPr lang="en-US" sz="3800" dirty="0" smtClean="0">
                    <a:latin typeface="Arial" panose="020B0604020202020204" pitchFamily="34" charset="0"/>
                    <a:cs typeface="Arial" panose="020B0604020202020204" pitchFamily="34" charset="0"/>
                  </a:rPr>
                  <a:t> </a:t>
                </a:r>
                <a:r>
                  <a:rPr lang="en-US" sz="3800" i="1" dirty="0" smtClean="0">
                    <a:latin typeface="Arial" panose="020B0604020202020204" pitchFamily="34" charset="0"/>
                    <a:cs typeface="Arial" panose="020B0604020202020204" pitchFamily="34" charset="0"/>
                  </a:rPr>
                  <a:t>x</a:t>
                </a:r>
                <a:r>
                  <a:rPr lang="en-US" sz="3800" dirty="0" smtClean="0">
                    <a:latin typeface="Arial" panose="020B0604020202020204" pitchFamily="34" charset="0"/>
                    <a:cs typeface="Arial" panose="020B0604020202020204" pitchFamily="34" charset="0"/>
                  </a:rPr>
                  <a:t> = 2</a:t>
                </a:r>
              </a:p>
              <a:p>
                <a:pPr marL="795338" indent="-795338">
                  <a:spcAft>
                    <a:spcPts val="1200"/>
                  </a:spcAft>
                  <a:buClr>
                    <a:srgbClr val="C00000"/>
                  </a:buClr>
                  <a:buFont typeface="+mj-lt"/>
                  <a:buAutoNum type="arabicPeriod" startAt="11"/>
                  <a:tabLst>
                    <a:tab pos="1320800" algn="l"/>
                    <a:tab pos="3606800" algn="l"/>
                    <a:tab pos="6400800" algn="l"/>
                  </a:tabLst>
                </a:pPr>
                <a:r>
                  <a:rPr lang="en-US" sz="3800" dirty="0">
                    <a:solidFill>
                      <a:srgbClr val="C00000"/>
                    </a:solidFill>
                    <a:latin typeface="Arial" panose="020B0604020202020204" pitchFamily="34" charset="0"/>
                    <a:cs typeface="Arial" panose="020B0604020202020204" pitchFamily="34" charset="0"/>
                  </a:rPr>
                  <a:t>a. </a:t>
                </a:r>
                <a:r>
                  <a:rPr lang="en-US" sz="3800" i="1" dirty="0">
                    <a:latin typeface="Arial" panose="020B0604020202020204" pitchFamily="34" charset="0"/>
                    <a:cs typeface="Arial" panose="020B0604020202020204" pitchFamily="34" charset="0"/>
                  </a:rPr>
                  <a:t>y</a:t>
                </a:r>
                <a:r>
                  <a:rPr lang="en-US" sz="3800" dirty="0">
                    <a:latin typeface="Arial" panose="020B0604020202020204" pitchFamily="34" charset="0"/>
                    <a:cs typeface="Arial" panose="020B0604020202020204" pitchFamily="34" charset="0"/>
                  </a:rPr>
                  <a:t> = </a:t>
                </a:r>
                <a14:m>
                  <m:oMath xmlns:m="http://schemas.openxmlformats.org/officeDocument/2006/math">
                    <m:f>
                      <m:fPr>
                        <m:ctrlPr>
                          <a:rPr lang="en-US" sz="3800" i="1">
                            <a:latin typeface="Cambria Math" panose="02040503050406030204" pitchFamily="18" charset="0"/>
                            <a:cs typeface="Arial" panose="020B0604020202020204" pitchFamily="34" charset="0"/>
                          </a:rPr>
                        </m:ctrlPr>
                      </m:fPr>
                      <m:num>
                        <m:r>
                          <a:rPr lang="en-US" sz="3800" b="0" i="0" smtClean="0">
                            <a:latin typeface="Cambria Math" panose="02040503050406030204" pitchFamily="18" charset="0"/>
                            <a:cs typeface="Arial" panose="020B0604020202020204" pitchFamily="34" charset="0"/>
                          </a:rPr>
                          <m:t>6</m:t>
                        </m:r>
                      </m:num>
                      <m:den>
                        <m:rad>
                          <m:radPr>
                            <m:degHide m:val="on"/>
                            <m:ctrlPr>
                              <a:rPr lang="en-US" sz="3800" i="1">
                                <a:latin typeface="Cambria Math" panose="02040503050406030204" pitchFamily="18" charset="0"/>
                              </a:rPr>
                            </m:ctrlPr>
                          </m:radPr>
                          <m:deg/>
                          <m:e>
                            <m:r>
                              <a:rPr lang="en-US" sz="3800" b="0" i="1" smtClean="0">
                                <a:latin typeface="Cambria Math" panose="02040503050406030204" pitchFamily="18" charset="0"/>
                              </a:rPr>
                              <m:t>𝑥</m:t>
                            </m:r>
                          </m:e>
                        </m:rad>
                      </m:den>
                    </m:f>
                  </m:oMath>
                </a14:m>
                <a:r>
                  <a:rPr lang="en-US" sz="3800" dirty="0">
                    <a:latin typeface="Arial" panose="020B0604020202020204" pitchFamily="34" charset="0"/>
                    <a:cs typeface="Arial" panose="020B0604020202020204" pitchFamily="34" charset="0"/>
                  </a:rPr>
                  <a:t>	</a:t>
                </a:r>
                <a:r>
                  <a:rPr lang="en-US" sz="3800" dirty="0">
                    <a:solidFill>
                      <a:srgbClr val="C00000"/>
                    </a:solidFill>
                    <a:latin typeface="Arial" panose="020B0604020202020204" pitchFamily="34" charset="0"/>
                    <a:cs typeface="Arial" panose="020B0604020202020204" pitchFamily="34" charset="0"/>
                  </a:rPr>
                  <a:t>b.</a:t>
                </a:r>
                <a:r>
                  <a:rPr lang="en-US" sz="3800" dirty="0">
                    <a:latin typeface="Arial" panose="020B0604020202020204" pitchFamily="34" charset="0"/>
                    <a:cs typeface="Arial" panose="020B0604020202020204" pitchFamily="34" charset="0"/>
                  </a:rPr>
                  <a:t> </a:t>
                </a:r>
                <a:r>
                  <a:rPr lang="en-US" sz="3800" i="1" dirty="0">
                    <a:latin typeface="Arial" panose="020B0604020202020204" pitchFamily="34" charset="0"/>
                    <a:cs typeface="Arial" panose="020B0604020202020204" pitchFamily="34" charset="0"/>
                  </a:rPr>
                  <a:t>y</a:t>
                </a:r>
                <a:r>
                  <a:rPr lang="en-US" sz="3800" dirty="0">
                    <a:latin typeface="Arial" panose="020B0604020202020204" pitchFamily="34" charset="0"/>
                    <a:cs typeface="Arial" panose="020B0604020202020204" pitchFamily="34" charset="0"/>
                  </a:rPr>
                  <a:t> = </a:t>
                </a:r>
                <a:r>
                  <a:rPr lang="en-US" sz="3800" dirty="0" smtClean="0">
                    <a:latin typeface="Arial" panose="020B0604020202020204" pitchFamily="34" charset="0"/>
                    <a:cs typeface="Arial" panose="020B0604020202020204" pitchFamily="34" charset="0"/>
                  </a:rPr>
                  <a:t>3</a:t>
                </a:r>
                <a:r>
                  <a:rPr lang="en-US" sz="3800" dirty="0">
                    <a:latin typeface="Arial" panose="020B0604020202020204" pitchFamily="34" charset="0"/>
                    <a:cs typeface="Arial" panose="020B0604020202020204" pitchFamily="34" charset="0"/>
                  </a:rPr>
                  <a:t>	</a:t>
                </a:r>
                <a:r>
                  <a:rPr lang="en-US" sz="3800" dirty="0">
                    <a:solidFill>
                      <a:srgbClr val="C00000"/>
                    </a:solidFill>
                    <a:latin typeface="Arial" panose="020B0604020202020204" pitchFamily="34" charset="0"/>
                    <a:cs typeface="Arial" panose="020B0604020202020204" pitchFamily="34" charset="0"/>
                  </a:rPr>
                  <a:t>c.</a:t>
                </a:r>
                <a:r>
                  <a:rPr lang="en-US" sz="3800" dirty="0">
                    <a:latin typeface="Arial" panose="020B0604020202020204" pitchFamily="34" charset="0"/>
                    <a:cs typeface="Arial" panose="020B0604020202020204" pitchFamily="34" charset="0"/>
                  </a:rPr>
                  <a:t> </a:t>
                </a:r>
                <a:r>
                  <a:rPr lang="en-US" sz="3800" i="1" dirty="0">
                    <a:latin typeface="Arial" panose="020B0604020202020204" pitchFamily="34" charset="0"/>
                    <a:cs typeface="Arial" panose="020B0604020202020204" pitchFamily="34" charset="0"/>
                  </a:rPr>
                  <a:t>x</a:t>
                </a:r>
                <a:r>
                  <a:rPr lang="en-US" sz="3800" dirty="0">
                    <a:latin typeface="Arial" panose="020B0604020202020204" pitchFamily="34" charset="0"/>
                    <a:cs typeface="Arial" panose="020B0604020202020204" pitchFamily="34" charset="0"/>
                  </a:rPr>
                  <a:t> = </a:t>
                </a:r>
                <a:r>
                  <a:rPr lang="en-US" sz="3800" dirty="0" smtClean="0">
                    <a:latin typeface="Arial" panose="020B0604020202020204" pitchFamily="34" charset="0"/>
                    <a:cs typeface="Arial" panose="020B0604020202020204" pitchFamily="34" charset="0"/>
                  </a:rPr>
                  <a:t>1</a:t>
                </a:r>
                <a:endParaRPr lang="en-US" sz="3800" dirty="0">
                  <a:latin typeface="Arial" panose="020B0604020202020204" pitchFamily="34" charset="0"/>
                  <a:cs typeface="Arial" panose="020B0604020202020204" pitchFamily="34" charset="0"/>
                </a:endParaRPr>
              </a:p>
              <a:p>
                <a:pPr marL="795338" indent="-795338">
                  <a:spcAft>
                    <a:spcPts val="1200"/>
                  </a:spcAft>
                  <a:buClr>
                    <a:srgbClr val="C00000"/>
                  </a:buClr>
                  <a:buFont typeface="+mj-lt"/>
                  <a:buAutoNum type="arabicPeriod" startAt="11"/>
                  <a:tabLst>
                    <a:tab pos="1320800" algn="l"/>
                    <a:tab pos="3606800" algn="l"/>
                    <a:tab pos="6400800" algn="l"/>
                  </a:tabLst>
                </a:pPr>
                <a:r>
                  <a:rPr lang="en-US" sz="3800" dirty="0">
                    <a:solidFill>
                      <a:srgbClr val="C00000"/>
                    </a:solidFill>
                    <a:latin typeface="Arial" panose="020B0604020202020204" pitchFamily="34" charset="0"/>
                    <a:cs typeface="Arial" panose="020B0604020202020204" pitchFamily="34" charset="0"/>
                  </a:rPr>
                  <a:t>a. </a:t>
                </a:r>
                <a:r>
                  <a:rPr lang="en-US" sz="3800" i="1" dirty="0" smtClean="0">
                    <a:latin typeface="Arial" panose="020B0604020202020204" pitchFamily="34" charset="0"/>
                    <a:cs typeface="Arial" panose="020B0604020202020204" pitchFamily="34" charset="0"/>
                  </a:rPr>
                  <a:t>D</a:t>
                </a:r>
                <a:r>
                  <a:rPr lang="en-US" sz="3800" dirty="0" smtClean="0">
                    <a:latin typeface="Arial" panose="020B0604020202020204" pitchFamily="34" charset="0"/>
                    <a:cs typeface="Arial" panose="020B0604020202020204" pitchFamily="34" charset="0"/>
                  </a:rPr>
                  <a:t> </a:t>
                </a:r>
                <a:r>
                  <a:rPr lang="en-US" sz="3800" dirty="0">
                    <a:latin typeface="Arial" panose="020B0604020202020204" pitchFamily="34" charset="0"/>
                    <a:cs typeface="Arial" panose="020B0604020202020204" pitchFamily="34" charset="0"/>
                  </a:rPr>
                  <a:t>= </a:t>
                </a:r>
                <a14:m>
                  <m:oMath xmlns:m="http://schemas.openxmlformats.org/officeDocument/2006/math">
                    <m:f>
                      <m:fPr>
                        <m:ctrlPr>
                          <a:rPr lang="en-US" sz="3800" i="1">
                            <a:latin typeface="Cambria Math" panose="02040503050406030204" pitchFamily="18" charset="0"/>
                            <a:cs typeface="Arial" panose="020B0604020202020204" pitchFamily="34" charset="0"/>
                          </a:rPr>
                        </m:ctrlPr>
                      </m:fPr>
                      <m:num>
                        <m:r>
                          <a:rPr lang="en-US" sz="3800">
                            <a:latin typeface="Cambria Math" panose="02040503050406030204" pitchFamily="18" charset="0"/>
                            <a:cs typeface="Arial" panose="020B0604020202020204" pitchFamily="34" charset="0"/>
                          </a:rPr>
                          <m:t>6</m:t>
                        </m:r>
                        <m:r>
                          <a:rPr lang="en-US" sz="3800" b="0" i="0" smtClean="0">
                            <a:latin typeface="Cambria Math" panose="02040503050406030204" pitchFamily="18" charset="0"/>
                            <a:cs typeface="Arial" panose="020B0604020202020204" pitchFamily="34" charset="0"/>
                          </a:rPr>
                          <m:t>390</m:t>
                        </m:r>
                      </m:num>
                      <m:den>
                        <m:r>
                          <a:rPr lang="en-US" sz="3800" b="0" i="1" smtClean="0">
                            <a:latin typeface="Cambria Math" panose="02040503050406030204" pitchFamily="18" charset="0"/>
                            <a:cs typeface="Arial" panose="020B0604020202020204" pitchFamily="34" charset="0"/>
                          </a:rPr>
                          <m:t>𝑟</m:t>
                        </m:r>
                        <m:r>
                          <a:rPr lang="en-US" sz="3800" b="0" i="1" baseline="30000" smtClean="0">
                            <a:latin typeface="Cambria Math" panose="02040503050406030204" pitchFamily="18" charset="0"/>
                            <a:cs typeface="Arial" panose="020B0604020202020204" pitchFamily="34" charset="0"/>
                          </a:rPr>
                          <m:t>2</m:t>
                        </m:r>
                      </m:den>
                    </m:f>
                  </m:oMath>
                </a14:m>
                <a:r>
                  <a:rPr lang="en-US" sz="3800" dirty="0" smtClean="0">
                    <a:latin typeface="Arial" panose="020B0604020202020204" pitchFamily="34" charset="0"/>
                    <a:cs typeface="Arial" panose="020B0604020202020204" pitchFamily="34" charset="0"/>
                  </a:rPr>
                  <a:t>	</a:t>
                </a:r>
                <a:r>
                  <a:rPr lang="en-US" sz="3800" dirty="0" smtClean="0">
                    <a:solidFill>
                      <a:srgbClr val="C00000"/>
                    </a:solidFill>
                    <a:latin typeface="Arial" panose="020B0604020202020204" pitchFamily="34" charset="0"/>
                    <a:cs typeface="Arial" panose="020B0604020202020204" pitchFamily="34" charset="0"/>
                  </a:rPr>
                  <a:t>b.</a:t>
                </a:r>
                <a:r>
                  <a:rPr lang="en-US" sz="3800" dirty="0" smtClean="0">
                    <a:latin typeface="Arial" panose="020B0604020202020204" pitchFamily="34" charset="0"/>
                    <a:cs typeface="Arial" panose="020B0604020202020204" pitchFamily="34" charset="0"/>
                  </a:rPr>
                  <a:t> </a:t>
                </a:r>
                <a:r>
                  <a:rPr lang="en-US" sz="3800" i="1" dirty="0" smtClean="0">
                    <a:latin typeface="Arial" panose="020B0604020202020204" pitchFamily="34" charset="0"/>
                    <a:cs typeface="Arial" panose="020B0604020202020204" pitchFamily="34" charset="0"/>
                  </a:rPr>
                  <a:t>D</a:t>
                </a:r>
                <a:r>
                  <a:rPr lang="en-US" sz="3800" dirty="0" smtClean="0">
                    <a:latin typeface="Arial" panose="020B0604020202020204" pitchFamily="34" charset="0"/>
                    <a:cs typeface="Arial" panose="020B0604020202020204" pitchFamily="34" charset="0"/>
                  </a:rPr>
                  <a:t> = 10.2cm (1 </a:t>
                </a:r>
                <a:r>
                  <a:rPr lang="en-US" sz="3800" dirty="0" err="1" smtClean="0">
                    <a:latin typeface="Arial" panose="020B0604020202020204" pitchFamily="34" charset="0"/>
                    <a:cs typeface="Arial" panose="020B0604020202020204" pitchFamily="34" charset="0"/>
                  </a:rPr>
                  <a:t>d.p.</a:t>
                </a:r>
                <a:r>
                  <a:rPr lang="en-US" sz="3800" dirty="0" smtClean="0">
                    <a:latin typeface="Arial" panose="020B0604020202020204" pitchFamily="34" charset="0"/>
                    <a:cs typeface="Arial" panose="020B0604020202020204" pitchFamily="34" charset="0"/>
                  </a:rPr>
                  <a:t>)</a:t>
                </a:r>
                <a:br>
                  <a:rPr lang="en-US" sz="3800" dirty="0" smtClean="0">
                    <a:latin typeface="Arial" panose="020B0604020202020204" pitchFamily="34" charset="0"/>
                    <a:cs typeface="Arial" panose="020B0604020202020204" pitchFamily="34" charset="0"/>
                  </a:rPr>
                </a:br>
                <a:r>
                  <a:rPr lang="en-US" sz="3800" dirty="0" smtClean="0">
                    <a:solidFill>
                      <a:srgbClr val="C00000"/>
                    </a:solidFill>
                    <a:latin typeface="Arial" panose="020B0604020202020204" pitchFamily="34" charset="0"/>
                    <a:cs typeface="Arial" panose="020B0604020202020204" pitchFamily="34" charset="0"/>
                  </a:rPr>
                  <a:t>c.</a:t>
                </a:r>
                <a:r>
                  <a:rPr lang="en-US" sz="3800" dirty="0" smtClean="0">
                    <a:latin typeface="Arial" panose="020B0604020202020204" pitchFamily="34" charset="0"/>
                    <a:cs typeface="Arial" panose="020B0604020202020204" pitchFamily="34" charset="0"/>
                  </a:rPr>
                  <a:t> r = 10.0cm (1 </a:t>
                </a:r>
                <a:r>
                  <a:rPr lang="en-US" sz="3800" dirty="0" err="1" smtClean="0">
                    <a:latin typeface="Arial" panose="020B0604020202020204" pitchFamily="34" charset="0"/>
                    <a:cs typeface="Arial" panose="020B0604020202020204" pitchFamily="34" charset="0"/>
                  </a:rPr>
                  <a:t>d.p.</a:t>
                </a:r>
                <a:r>
                  <a:rPr lang="en-US" sz="3800" dirty="0" smtClean="0">
                    <a:latin typeface="Arial" panose="020B0604020202020204" pitchFamily="34" charset="0"/>
                    <a:cs typeface="Arial" panose="020B0604020202020204" pitchFamily="34" charset="0"/>
                  </a:rPr>
                  <a:t>)</a:t>
                </a:r>
              </a:p>
              <a:p>
                <a:pPr marL="795338" indent="-795338">
                  <a:spcAft>
                    <a:spcPts val="1200"/>
                  </a:spcAft>
                  <a:buClr>
                    <a:srgbClr val="C00000"/>
                  </a:buClr>
                  <a:buFont typeface="+mj-lt"/>
                  <a:buAutoNum type="arabicPeriod" startAt="11"/>
                  <a:tabLst>
                    <a:tab pos="1320800" algn="l"/>
                    <a:tab pos="3606800" algn="l"/>
                    <a:tab pos="6400800" algn="l"/>
                  </a:tabLst>
                </a:pPr>
                <a:r>
                  <a:rPr lang="en-US" sz="3800" dirty="0" smtClean="0">
                    <a:solidFill>
                      <a:srgbClr val="C00000"/>
                    </a:solidFill>
                    <a:latin typeface="Arial" panose="020B0604020202020204" pitchFamily="34" charset="0"/>
                    <a:cs typeface="Arial" panose="020B0604020202020204" pitchFamily="34" charset="0"/>
                  </a:rPr>
                  <a:t>a.</a:t>
                </a:r>
                <a:r>
                  <a:rPr lang="en-US" sz="3800" dirty="0" smtClean="0">
                    <a:latin typeface="Arial" panose="020B0604020202020204" pitchFamily="34" charset="0"/>
                    <a:cs typeface="Arial" panose="020B0604020202020204" pitchFamily="34" charset="0"/>
                  </a:rPr>
                  <a:t> s = </a:t>
                </a:r>
                <a14:m>
                  <m:oMath xmlns:m="http://schemas.openxmlformats.org/officeDocument/2006/math">
                    <m:f>
                      <m:fPr>
                        <m:ctrlPr>
                          <a:rPr lang="en-US" sz="3800" i="1">
                            <a:latin typeface="Cambria Math" panose="02040503050406030204" pitchFamily="18" charset="0"/>
                            <a:cs typeface="Arial" panose="020B0604020202020204" pitchFamily="34" charset="0"/>
                          </a:rPr>
                        </m:ctrlPr>
                      </m:fPr>
                      <m:num>
                        <m:r>
                          <a:rPr lang="en-US" sz="3800" b="0" i="0" smtClean="0">
                            <a:latin typeface="Cambria Math" panose="02040503050406030204" pitchFamily="18" charset="0"/>
                            <a:cs typeface="Arial" panose="020B0604020202020204" pitchFamily="34" charset="0"/>
                          </a:rPr>
                          <m:t>3400</m:t>
                        </m:r>
                      </m:num>
                      <m:den>
                        <m:r>
                          <a:rPr lang="en-US" sz="3800" i="1">
                            <a:latin typeface="Cambria Math" panose="02040503050406030204" pitchFamily="18" charset="0"/>
                            <a:cs typeface="Arial" panose="020B0604020202020204" pitchFamily="34" charset="0"/>
                          </a:rPr>
                          <m:t>𝑟</m:t>
                        </m:r>
                        <m:r>
                          <a:rPr lang="en-US" sz="3800" i="1" baseline="30000">
                            <a:latin typeface="Cambria Math" panose="02040503050406030204" pitchFamily="18" charset="0"/>
                            <a:cs typeface="Arial" panose="020B0604020202020204" pitchFamily="34" charset="0"/>
                          </a:rPr>
                          <m:t>2</m:t>
                        </m:r>
                      </m:den>
                    </m:f>
                  </m:oMath>
                </a14:m>
                <a:r>
                  <a:rPr lang="en-US" sz="3800" dirty="0" smtClean="0">
                    <a:latin typeface="Arial" panose="020B0604020202020204" pitchFamily="34" charset="0"/>
                    <a:cs typeface="Arial" panose="020B0604020202020204" pitchFamily="34" charset="0"/>
                  </a:rPr>
                  <a:t>	</a:t>
                </a:r>
                <a:r>
                  <a:rPr lang="en-US" sz="3800" dirty="0" smtClean="0">
                    <a:solidFill>
                      <a:srgbClr val="C00000"/>
                    </a:solidFill>
                    <a:latin typeface="Arial" panose="020B0604020202020204" pitchFamily="34" charset="0"/>
                    <a:cs typeface="Arial" panose="020B0604020202020204" pitchFamily="34" charset="0"/>
                  </a:rPr>
                  <a:t>b.</a:t>
                </a:r>
                <a:r>
                  <a:rPr lang="en-US" sz="3800" dirty="0" smtClean="0">
                    <a:latin typeface="Arial" panose="020B0604020202020204" pitchFamily="34" charset="0"/>
                    <a:cs typeface="Arial" panose="020B0604020202020204" pitchFamily="34" charset="0"/>
                  </a:rPr>
                  <a:t> </a:t>
                </a:r>
                <a:r>
                  <a:rPr lang="en-US" sz="3800" i="1" dirty="0" smtClean="0">
                    <a:latin typeface="Arial" panose="020B0604020202020204" pitchFamily="34" charset="0"/>
                    <a:cs typeface="Arial" panose="020B0604020202020204" pitchFamily="34" charset="0"/>
                  </a:rPr>
                  <a:t>s</a:t>
                </a:r>
                <a:r>
                  <a:rPr lang="en-US" sz="3800" dirty="0" smtClean="0">
                    <a:latin typeface="Arial" panose="020B0604020202020204" pitchFamily="34" charset="0"/>
                    <a:cs typeface="Arial" panose="020B0604020202020204" pitchFamily="34" charset="0"/>
                  </a:rPr>
                  <a:t> = 192.74</a:t>
                </a:r>
              </a:p>
            </p:txBody>
          </p:sp>
        </mc:Choice>
        <mc:Fallback xmlns="">
          <p:sp>
            <p:nvSpPr>
              <p:cNvPr id="3" name="Rectangle 2"/>
              <p:cNvSpPr>
                <a:spLocks noRot="1" noChangeAspect="1" noMove="1" noResize="1" noEditPoints="1" noAdjustHandles="1" noChangeArrowheads="1" noChangeShapeType="1" noTextEdit="1"/>
              </p:cNvSpPr>
              <p:nvPr/>
            </p:nvSpPr>
            <p:spPr>
              <a:xfrm>
                <a:off x="251520" y="1211843"/>
                <a:ext cx="8568952" cy="5256311"/>
              </a:xfrm>
              <a:prstGeom prst="rect">
                <a:avLst/>
              </a:prstGeom>
              <a:blipFill rotWithShape="0">
                <a:blip r:embed="rId4"/>
                <a:stretch>
                  <a:fillRect l="-2134" t="-1972" r="-1138" b="-1160"/>
                </a:stretch>
              </a:blipFill>
            </p:spPr>
            <p:txBody>
              <a:bodyPr/>
              <a:lstStyle/>
              <a:p>
                <a:r>
                  <a:rPr lang="en-US">
                    <a:noFill/>
                  </a:rPr>
                  <a:t> </a:t>
                </a:r>
              </a:p>
            </p:txBody>
          </p:sp>
        </mc:Fallback>
      </mc:AlternateContent>
    </p:spTree>
    <p:extLst>
      <p:ext uri="{BB962C8B-B14F-4D97-AF65-F5344CB8AC3E}">
        <p14:creationId xmlns:p14="http://schemas.microsoft.com/office/powerpoint/2010/main" val="3802874554"/>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19.4 – </a:t>
            </a:r>
            <a:r>
              <a:rPr lang="en-US" sz="4000" dirty="0" smtClean="0">
                <a:latin typeface="Arial" panose="020B0604020202020204" pitchFamily="34" charset="0"/>
                <a:cs typeface="Arial" panose="020B0604020202020204" pitchFamily="34" charset="0"/>
              </a:rPr>
              <a:t>Exponential Functions</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707</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11843"/>
                <a:ext cx="8568952" cy="5272021"/>
              </a:xfrm>
              <a:prstGeom prst="rect">
                <a:avLst/>
              </a:prstGeom>
            </p:spPr>
            <p:txBody>
              <a:bodyPr wrap="square">
                <a:spAutoFit/>
              </a:bodyPr>
              <a:lstStyle/>
              <a:p>
                <a:pPr marL="795338" indent="-795338">
                  <a:spcAft>
                    <a:spcPts val="1200"/>
                  </a:spcAft>
                  <a:buClr>
                    <a:srgbClr val="C00000"/>
                  </a:buClr>
                  <a:buFont typeface="+mj-lt"/>
                  <a:buAutoNum type="arabicPeriod"/>
                  <a:tabLst>
                    <a:tab pos="1320800" algn="l"/>
                    <a:tab pos="3894138" algn="l"/>
                    <a:tab pos="5537200" algn="l"/>
                    <a:tab pos="7027863" algn="l"/>
                  </a:tabLst>
                </a:pPr>
                <a:r>
                  <a:rPr lang="en-US" sz="4800" dirty="0" smtClean="0">
                    <a:solidFill>
                      <a:srgbClr val="C00000"/>
                    </a:solidFill>
                    <a:latin typeface="Arial" panose="020B0604020202020204" pitchFamily="34" charset="0"/>
                    <a:cs typeface="Arial" panose="020B0604020202020204" pitchFamily="34" charset="0"/>
                  </a:rPr>
                  <a:t>a. </a:t>
                </a:r>
                <a:r>
                  <a:rPr lang="pt-BR" sz="4800" dirty="0" smtClean="0">
                    <a:latin typeface="Arial" panose="020B0604020202020204" pitchFamily="34" charset="0"/>
                    <a:cs typeface="Arial" panose="020B0604020202020204" pitchFamily="34" charset="0"/>
                  </a:rPr>
                  <a:t>16 	</a:t>
                </a:r>
                <a:r>
                  <a:rPr lang="pt-BR" sz="4800" dirty="0" smtClean="0">
                    <a:solidFill>
                      <a:srgbClr val="C00000"/>
                    </a:solidFill>
                    <a:latin typeface="Arial" panose="020B0604020202020204" pitchFamily="34" charset="0"/>
                    <a:cs typeface="Arial" panose="020B0604020202020204" pitchFamily="34" charset="0"/>
                  </a:rPr>
                  <a:t>b.</a:t>
                </a:r>
                <a:r>
                  <a:rPr lang="pt-BR" sz="4800" dirty="0" smtClean="0">
                    <a:latin typeface="Arial" panose="020B0604020202020204" pitchFamily="34" charset="0"/>
                    <a:cs typeface="Arial" panose="020B0604020202020204" pitchFamily="34" charset="0"/>
                  </a:rPr>
                  <a:t> </a:t>
                </a:r>
                <a:r>
                  <a:rPr lang="pt-BR" sz="4800" dirty="0">
                    <a:latin typeface="Arial" panose="020B0604020202020204" pitchFamily="34" charset="0"/>
                    <a:cs typeface="Arial" panose="020B0604020202020204" pitchFamily="34" charset="0"/>
                  </a:rPr>
                  <a:t>1 </a:t>
                </a:r>
                <a:r>
                  <a:rPr lang="pt-BR" sz="4800" dirty="0" smtClean="0">
                    <a:latin typeface="Arial" panose="020B0604020202020204" pitchFamily="34" charset="0"/>
                    <a:cs typeface="Arial" panose="020B0604020202020204" pitchFamily="34" charset="0"/>
                  </a:rPr>
                  <a:t>	</a:t>
                </a:r>
                <a:br>
                  <a:rPr lang="pt-BR" sz="4800" dirty="0" smtClean="0">
                    <a:latin typeface="Arial" panose="020B0604020202020204" pitchFamily="34" charset="0"/>
                    <a:cs typeface="Arial" panose="020B0604020202020204" pitchFamily="34" charset="0"/>
                  </a:rPr>
                </a:br>
                <a:r>
                  <a:rPr lang="pt-BR" sz="4800" dirty="0" smtClean="0">
                    <a:solidFill>
                      <a:srgbClr val="C00000"/>
                    </a:solidFill>
                    <a:latin typeface="Arial" panose="020B0604020202020204" pitchFamily="34" charset="0"/>
                    <a:cs typeface="Arial" panose="020B0604020202020204" pitchFamily="34" charset="0"/>
                  </a:rPr>
                  <a:t>c.</a:t>
                </a:r>
                <a:r>
                  <a:rPr lang="pt-BR" sz="4800" dirty="0" smtClean="0">
                    <a:latin typeface="Arial" panose="020B0604020202020204" pitchFamily="34" charset="0"/>
                    <a:cs typeface="Arial" panose="020B0604020202020204" pitchFamily="34" charset="0"/>
                  </a:rPr>
                  <a:t> </a:t>
                </a:r>
                <a14:m>
                  <m:oMath xmlns:m="http://schemas.openxmlformats.org/officeDocument/2006/math">
                    <m:f>
                      <m:fPr>
                        <m:ctrlPr>
                          <a:rPr lang="en-US" sz="5400" i="1">
                            <a:latin typeface="Cambria Math" panose="02040503050406030204" pitchFamily="18" charset="0"/>
                            <a:cs typeface="Arial" panose="020B0604020202020204" pitchFamily="34" charset="0"/>
                          </a:rPr>
                        </m:ctrlPr>
                      </m:fPr>
                      <m:num>
                        <m:r>
                          <a:rPr lang="en-US" sz="5400">
                            <a:latin typeface="Cambria Math" panose="02040503050406030204" pitchFamily="18" charset="0"/>
                            <a:cs typeface="Arial" panose="020B0604020202020204" pitchFamily="34" charset="0"/>
                          </a:rPr>
                          <m:t>1</m:t>
                        </m:r>
                      </m:num>
                      <m:den>
                        <m:r>
                          <a:rPr lang="en-US" sz="5400" b="0" i="0" smtClean="0">
                            <a:latin typeface="Cambria Math" panose="02040503050406030204" pitchFamily="18" charset="0"/>
                            <a:cs typeface="Arial" panose="020B0604020202020204" pitchFamily="34" charset="0"/>
                          </a:rPr>
                          <m:t>5</m:t>
                        </m:r>
                      </m:den>
                    </m:f>
                  </m:oMath>
                </a14:m>
                <a:r>
                  <a:rPr lang="pt-BR" sz="4800" dirty="0" smtClean="0">
                    <a:latin typeface="Arial" panose="020B0604020202020204" pitchFamily="34" charset="0"/>
                    <a:cs typeface="Arial" panose="020B0604020202020204" pitchFamily="34" charset="0"/>
                  </a:rPr>
                  <a:t>	</a:t>
                </a:r>
                <a:r>
                  <a:rPr lang="pt-BR" sz="4800" dirty="0" smtClean="0">
                    <a:solidFill>
                      <a:srgbClr val="C00000"/>
                    </a:solidFill>
                    <a:latin typeface="Arial" panose="020B0604020202020204" pitchFamily="34" charset="0"/>
                    <a:cs typeface="Arial" panose="020B0604020202020204" pitchFamily="34" charset="0"/>
                  </a:rPr>
                  <a:t>d.</a:t>
                </a:r>
                <a:r>
                  <a:rPr lang="pt-BR" sz="4800" dirty="0" smtClean="0">
                    <a:latin typeface="Arial" panose="020B0604020202020204" pitchFamily="34" charset="0"/>
                    <a:cs typeface="Arial" panose="020B0604020202020204" pitchFamily="34" charset="0"/>
                  </a:rPr>
                  <a:t> </a:t>
                </a:r>
                <a14:m>
                  <m:oMath xmlns:m="http://schemas.openxmlformats.org/officeDocument/2006/math">
                    <m:f>
                      <m:fPr>
                        <m:ctrlPr>
                          <a:rPr lang="en-US" sz="5400" i="1">
                            <a:latin typeface="Cambria Math" panose="02040503050406030204" pitchFamily="18" charset="0"/>
                            <a:cs typeface="Arial" panose="020B0604020202020204" pitchFamily="34" charset="0"/>
                          </a:rPr>
                        </m:ctrlPr>
                      </m:fPr>
                      <m:num>
                        <m:r>
                          <a:rPr lang="en-US" sz="5400">
                            <a:latin typeface="Cambria Math" panose="02040503050406030204" pitchFamily="18" charset="0"/>
                            <a:cs typeface="Arial" panose="020B0604020202020204" pitchFamily="34" charset="0"/>
                          </a:rPr>
                          <m:t>1</m:t>
                        </m:r>
                      </m:num>
                      <m:den>
                        <m:r>
                          <a:rPr lang="en-US" sz="5400" b="0" i="0" smtClean="0">
                            <a:latin typeface="Cambria Math" panose="02040503050406030204" pitchFamily="18" charset="0"/>
                            <a:cs typeface="Arial" panose="020B0604020202020204" pitchFamily="34" charset="0"/>
                          </a:rPr>
                          <m:t>16</m:t>
                        </m:r>
                      </m:den>
                    </m:f>
                  </m:oMath>
                </a14:m>
                <a:endParaRPr lang="pt-BR" sz="4800" dirty="0">
                  <a:latin typeface="Arial" panose="020B0604020202020204" pitchFamily="34" charset="0"/>
                  <a:cs typeface="Arial" panose="020B0604020202020204" pitchFamily="34" charset="0"/>
                </a:endParaRPr>
              </a:p>
              <a:p>
                <a:pPr marL="795338" indent="-795338">
                  <a:spcAft>
                    <a:spcPts val="1200"/>
                  </a:spcAft>
                  <a:buClr>
                    <a:srgbClr val="C00000"/>
                  </a:buClr>
                  <a:buFont typeface="+mj-lt"/>
                  <a:buAutoNum type="arabicPeriod"/>
                  <a:tabLst>
                    <a:tab pos="1320800" algn="l"/>
                    <a:tab pos="3894138" algn="l"/>
                    <a:tab pos="5537200" algn="l"/>
                    <a:tab pos="7027863" algn="l"/>
                  </a:tabLst>
                </a:pPr>
                <a:r>
                  <a:rPr lang="pt-BR" sz="4800" dirty="0" smtClean="0">
                    <a:solidFill>
                      <a:srgbClr val="C00000"/>
                    </a:solidFill>
                    <a:latin typeface="Arial" panose="020B0604020202020204" pitchFamily="34" charset="0"/>
                    <a:cs typeface="Arial" panose="020B0604020202020204" pitchFamily="34" charset="0"/>
                  </a:rPr>
                  <a:t>a.</a:t>
                </a:r>
                <a:r>
                  <a:rPr lang="pt-BR" sz="4800" dirty="0" smtClean="0">
                    <a:latin typeface="Arial" panose="020B0604020202020204" pitchFamily="34" charset="0"/>
                    <a:cs typeface="Arial" panose="020B0604020202020204" pitchFamily="34" charset="0"/>
                  </a:rPr>
                  <a:t> </a:t>
                </a:r>
                <a:r>
                  <a:rPr lang="pt-BR" sz="4800" dirty="0">
                    <a:latin typeface="Arial" panose="020B0604020202020204" pitchFamily="34" charset="0"/>
                    <a:cs typeface="Arial" panose="020B0604020202020204" pitchFamily="34" charset="0"/>
                  </a:rPr>
                  <a:t>512 </a:t>
                </a:r>
                <a:r>
                  <a:rPr lang="pt-BR" sz="4800" dirty="0" smtClean="0">
                    <a:latin typeface="Arial" panose="020B0604020202020204" pitchFamily="34" charset="0"/>
                    <a:cs typeface="Arial" panose="020B0604020202020204" pitchFamily="34" charset="0"/>
                  </a:rPr>
                  <a:t>	</a:t>
                </a:r>
                <a:r>
                  <a:rPr lang="pt-BR" sz="4800" dirty="0" smtClean="0">
                    <a:solidFill>
                      <a:srgbClr val="C00000"/>
                    </a:solidFill>
                    <a:latin typeface="Arial" panose="020B0604020202020204" pitchFamily="34" charset="0"/>
                    <a:cs typeface="Arial" panose="020B0604020202020204" pitchFamily="34" charset="0"/>
                  </a:rPr>
                  <a:t>b.</a:t>
                </a:r>
                <a:r>
                  <a:rPr lang="pt-BR" sz="4800" dirty="0" smtClean="0">
                    <a:latin typeface="Arial" panose="020B0604020202020204" pitchFamily="34" charset="0"/>
                    <a:cs typeface="Arial" panose="020B0604020202020204" pitchFamily="34" charset="0"/>
                  </a:rPr>
                  <a:t> 16,384 </a:t>
                </a:r>
                <a:br>
                  <a:rPr lang="pt-BR" sz="4800" dirty="0" smtClean="0">
                    <a:latin typeface="Arial" panose="020B0604020202020204" pitchFamily="34" charset="0"/>
                    <a:cs typeface="Arial" panose="020B0604020202020204" pitchFamily="34" charset="0"/>
                  </a:rPr>
                </a:br>
                <a:r>
                  <a:rPr lang="pt-BR" sz="4800" dirty="0" smtClean="0">
                    <a:solidFill>
                      <a:srgbClr val="C00000"/>
                    </a:solidFill>
                    <a:latin typeface="Arial" panose="020B0604020202020204" pitchFamily="34" charset="0"/>
                    <a:cs typeface="Arial" panose="020B0604020202020204" pitchFamily="34" charset="0"/>
                  </a:rPr>
                  <a:t>c.</a:t>
                </a:r>
                <a:r>
                  <a:rPr lang="pt-BR" sz="4800" dirty="0" smtClean="0">
                    <a:latin typeface="Arial" panose="020B0604020202020204" pitchFamily="34" charset="0"/>
                    <a:cs typeface="Arial" panose="020B0604020202020204" pitchFamily="34" charset="0"/>
                  </a:rPr>
                  <a:t> 524,288</a:t>
                </a:r>
                <a:endParaRPr lang="pt-BR" sz="4800" dirty="0">
                  <a:latin typeface="Arial" panose="020B0604020202020204" pitchFamily="34" charset="0"/>
                  <a:cs typeface="Arial" panose="020B0604020202020204" pitchFamily="34" charset="0"/>
                </a:endParaRPr>
              </a:p>
              <a:p>
                <a:pPr marL="795338" indent="-795338">
                  <a:spcAft>
                    <a:spcPts val="1200"/>
                  </a:spcAft>
                  <a:buClr>
                    <a:srgbClr val="C00000"/>
                  </a:buClr>
                  <a:buFont typeface="+mj-lt"/>
                  <a:buAutoNum type="arabicPeriod"/>
                  <a:tabLst>
                    <a:tab pos="1320800" algn="l"/>
                    <a:tab pos="3894138" algn="l"/>
                    <a:tab pos="5537200" algn="l"/>
                    <a:tab pos="7027863" algn="l"/>
                  </a:tabLst>
                </a:pPr>
                <a:r>
                  <a:rPr lang="pt-BR" sz="4800" dirty="0" smtClean="0">
                    <a:solidFill>
                      <a:srgbClr val="C00000"/>
                    </a:solidFill>
                    <a:latin typeface="Arial" panose="020B0604020202020204" pitchFamily="34" charset="0"/>
                    <a:cs typeface="Arial" panose="020B0604020202020204" pitchFamily="34" charset="0"/>
                  </a:rPr>
                  <a:t>a.</a:t>
                </a:r>
                <a:r>
                  <a:rPr lang="pt-BR" sz="4800" dirty="0" smtClean="0">
                    <a:latin typeface="Arial" panose="020B0604020202020204" pitchFamily="34" charset="0"/>
                    <a:cs typeface="Arial" panose="020B0604020202020204" pitchFamily="34" charset="0"/>
                  </a:rPr>
                  <a:t> </a:t>
                </a:r>
                <a:r>
                  <a:rPr lang="pt-BR" sz="4800" i="1" dirty="0" smtClean="0">
                    <a:latin typeface="Arial" panose="020B0604020202020204" pitchFamily="34" charset="0"/>
                    <a:cs typeface="Arial" panose="020B0604020202020204" pitchFamily="34" charset="0"/>
                  </a:rPr>
                  <a:t>x</a:t>
                </a:r>
                <a:r>
                  <a:rPr lang="pt-BR" sz="4800" dirty="0" smtClean="0">
                    <a:latin typeface="Arial" panose="020B0604020202020204" pitchFamily="34" charset="0"/>
                    <a:cs typeface="Arial" panose="020B0604020202020204" pitchFamily="34" charset="0"/>
                  </a:rPr>
                  <a:t> </a:t>
                </a:r>
                <a:r>
                  <a:rPr lang="pt-BR" sz="4800" dirty="0">
                    <a:latin typeface="Arial" panose="020B0604020202020204" pitchFamily="34" charset="0"/>
                    <a:cs typeface="Arial" panose="020B0604020202020204" pitchFamily="34" charset="0"/>
                  </a:rPr>
                  <a:t>= 3 </a:t>
                </a:r>
                <a:r>
                  <a:rPr lang="pt-BR" sz="4800" dirty="0" smtClean="0">
                    <a:latin typeface="Arial" panose="020B0604020202020204" pitchFamily="34" charset="0"/>
                    <a:cs typeface="Arial" panose="020B0604020202020204" pitchFamily="34" charset="0"/>
                  </a:rPr>
                  <a:t>	</a:t>
                </a:r>
                <a:r>
                  <a:rPr lang="pt-BR" sz="4800" dirty="0" smtClean="0">
                    <a:solidFill>
                      <a:srgbClr val="C00000"/>
                    </a:solidFill>
                    <a:latin typeface="Arial" panose="020B0604020202020204" pitchFamily="34" charset="0"/>
                    <a:cs typeface="Arial" panose="020B0604020202020204" pitchFamily="34" charset="0"/>
                  </a:rPr>
                  <a:t>b.</a:t>
                </a:r>
                <a:r>
                  <a:rPr lang="pt-BR" sz="4800" dirty="0" smtClean="0">
                    <a:latin typeface="Arial" panose="020B0604020202020204" pitchFamily="34" charset="0"/>
                    <a:cs typeface="Arial" panose="020B0604020202020204" pitchFamily="34" charset="0"/>
                  </a:rPr>
                  <a:t> </a:t>
                </a:r>
                <a:r>
                  <a:rPr lang="pt-BR" sz="4800" i="1" dirty="0" smtClean="0">
                    <a:latin typeface="Arial" panose="020B0604020202020204" pitchFamily="34" charset="0"/>
                    <a:cs typeface="Arial" panose="020B0604020202020204" pitchFamily="34" charset="0"/>
                  </a:rPr>
                  <a:t>x</a:t>
                </a:r>
                <a:r>
                  <a:rPr lang="pt-BR" sz="4800" dirty="0" smtClean="0">
                    <a:latin typeface="Arial" panose="020B0604020202020204" pitchFamily="34" charset="0"/>
                    <a:cs typeface="Arial" panose="020B0604020202020204" pitchFamily="34" charset="0"/>
                  </a:rPr>
                  <a:t> </a:t>
                </a:r>
                <a:r>
                  <a:rPr lang="pt-BR" sz="4800" dirty="0">
                    <a:latin typeface="Arial" panose="020B0604020202020204" pitchFamily="34" charset="0"/>
                    <a:cs typeface="Arial" panose="020B0604020202020204" pitchFamily="34" charset="0"/>
                  </a:rPr>
                  <a:t>= 4 </a:t>
                </a:r>
                <a:r>
                  <a:rPr lang="pt-BR" sz="4800" dirty="0" smtClean="0">
                    <a:latin typeface="Arial" panose="020B0604020202020204" pitchFamily="34" charset="0"/>
                    <a:cs typeface="Arial" panose="020B0604020202020204" pitchFamily="34" charset="0"/>
                  </a:rPr>
                  <a:t>	</a:t>
                </a:r>
                <a:br>
                  <a:rPr lang="pt-BR" sz="4800" dirty="0" smtClean="0">
                    <a:latin typeface="Arial" panose="020B0604020202020204" pitchFamily="34" charset="0"/>
                    <a:cs typeface="Arial" panose="020B0604020202020204" pitchFamily="34" charset="0"/>
                  </a:rPr>
                </a:br>
                <a:r>
                  <a:rPr lang="pt-BR" sz="4800" dirty="0" smtClean="0">
                    <a:solidFill>
                      <a:srgbClr val="C00000"/>
                    </a:solidFill>
                    <a:latin typeface="Arial" panose="020B0604020202020204" pitchFamily="34" charset="0"/>
                    <a:cs typeface="Arial" panose="020B0604020202020204" pitchFamily="34" charset="0"/>
                  </a:rPr>
                  <a:t>c.</a:t>
                </a:r>
                <a:r>
                  <a:rPr lang="pt-BR" sz="4800" dirty="0" smtClean="0">
                    <a:latin typeface="Arial" panose="020B0604020202020204" pitchFamily="34" charset="0"/>
                    <a:cs typeface="Arial" panose="020B0604020202020204" pitchFamily="34" charset="0"/>
                  </a:rPr>
                  <a:t> </a:t>
                </a:r>
                <a:r>
                  <a:rPr lang="pt-BR" sz="4800" i="1" dirty="0" smtClean="0">
                    <a:latin typeface="Arial" panose="020B0604020202020204" pitchFamily="34" charset="0"/>
                    <a:cs typeface="Arial" panose="020B0604020202020204" pitchFamily="34" charset="0"/>
                  </a:rPr>
                  <a:t>x</a:t>
                </a:r>
                <a:r>
                  <a:rPr lang="pt-BR" sz="4800" dirty="0" smtClean="0">
                    <a:latin typeface="Arial" panose="020B0604020202020204" pitchFamily="34" charset="0"/>
                    <a:cs typeface="Arial" panose="020B0604020202020204" pitchFamily="34" charset="0"/>
                  </a:rPr>
                  <a:t> </a:t>
                </a:r>
                <a:r>
                  <a:rPr lang="pt-BR" sz="4800" dirty="0">
                    <a:latin typeface="Arial" panose="020B0604020202020204" pitchFamily="34" charset="0"/>
                    <a:cs typeface="Arial" panose="020B0604020202020204" pitchFamily="34" charset="0"/>
                  </a:rPr>
                  <a:t>= 4</a:t>
                </a:r>
                <a:endParaRPr lang="en-US" sz="4800" dirty="0" smtClean="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211843"/>
                <a:ext cx="8568952" cy="5272021"/>
              </a:xfrm>
              <a:prstGeom prst="rect">
                <a:avLst/>
              </a:prstGeom>
              <a:blipFill rotWithShape="0">
                <a:blip r:embed="rId4"/>
                <a:stretch>
                  <a:fillRect l="-2916" t="-2775" b="-5087"/>
                </a:stretch>
              </a:blipFill>
            </p:spPr>
            <p:txBody>
              <a:bodyPr/>
              <a:lstStyle/>
              <a:p>
                <a:r>
                  <a:rPr lang="en-US">
                    <a:noFill/>
                  </a:rPr>
                  <a:t> </a:t>
                </a:r>
              </a:p>
            </p:txBody>
          </p:sp>
        </mc:Fallback>
      </mc:AlternateContent>
    </p:spTree>
    <p:extLst>
      <p:ext uri="{BB962C8B-B14F-4D97-AF65-F5344CB8AC3E}">
        <p14:creationId xmlns:p14="http://schemas.microsoft.com/office/powerpoint/2010/main" val="3725351405"/>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19.4 – </a:t>
            </a:r>
            <a:r>
              <a:rPr lang="en-US" sz="4000" dirty="0" smtClean="0">
                <a:latin typeface="Arial" panose="020B0604020202020204" pitchFamily="34" charset="0"/>
                <a:cs typeface="Arial" panose="020B0604020202020204" pitchFamily="34" charset="0"/>
              </a:rPr>
              <a:t>Exponential Functions</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707</a:t>
            </a:r>
            <a:endParaRPr lang="en-GB" sz="1400" b="1" dirty="0">
              <a:latin typeface="Calibri" panose="020F0502020204030204" pitchFamily="34" charset="0"/>
            </a:endParaRPr>
          </a:p>
        </p:txBody>
      </p:sp>
      <p:sp>
        <p:nvSpPr>
          <p:cNvPr id="3" name="Rectangle 2"/>
          <p:cNvSpPr/>
          <p:nvPr/>
        </p:nvSpPr>
        <p:spPr>
          <a:xfrm>
            <a:off x="251520" y="1211843"/>
            <a:ext cx="8568952" cy="4955203"/>
          </a:xfrm>
          <a:prstGeom prst="rect">
            <a:avLst/>
          </a:prstGeom>
        </p:spPr>
        <p:txBody>
          <a:bodyPr wrap="square">
            <a:spAutoFit/>
          </a:bodyPr>
          <a:lstStyle/>
          <a:p>
            <a:pPr marL="627063" indent="-627063">
              <a:spcAft>
                <a:spcPts val="1200"/>
              </a:spcAft>
              <a:buClr>
                <a:srgbClr val="C00000"/>
              </a:buClr>
              <a:buFont typeface="+mj-lt"/>
              <a:buAutoNum type="arabicPeriod" startAt="4"/>
              <a:tabLst>
                <a:tab pos="1320800" algn="l"/>
                <a:tab pos="3894138" algn="l"/>
                <a:tab pos="5537200" algn="l"/>
                <a:tab pos="7027863" algn="l"/>
              </a:tabLst>
            </a:pPr>
            <a:r>
              <a:rPr lang="en-US" sz="3600" dirty="0" smtClean="0">
                <a:solidFill>
                  <a:srgbClr val="C00000"/>
                </a:solidFill>
                <a:latin typeface="Arial" panose="020B0604020202020204" pitchFamily="34" charset="0"/>
                <a:cs typeface="Arial" panose="020B0604020202020204" pitchFamily="34" charset="0"/>
              </a:rPr>
              <a:t>a.</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b.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c. i. </a:t>
            </a:r>
            <a:r>
              <a:rPr lang="en-US" sz="3600" i="1" dirty="0">
                <a:latin typeface="Arial" panose="020B0604020202020204" pitchFamily="34" charset="0"/>
                <a:cs typeface="Arial" panose="020B0604020202020204" pitchFamily="34" charset="0"/>
              </a:rPr>
              <a:t>y</a:t>
            </a:r>
            <a:r>
              <a:rPr lang="en-US" sz="3600" dirty="0">
                <a:latin typeface="Arial" panose="020B0604020202020204" pitchFamily="34" charset="0"/>
                <a:cs typeface="Arial" panose="020B0604020202020204" pitchFamily="34" charset="0"/>
              </a:rPr>
              <a:t> ≈ </a:t>
            </a:r>
            <a:r>
              <a:rPr lang="en-US" sz="3600" dirty="0" smtClean="0">
                <a:latin typeface="Arial" panose="020B0604020202020204" pitchFamily="34" charset="0"/>
                <a:cs typeface="Arial" panose="020B0604020202020204" pitchFamily="34" charset="0"/>
              </a:rPr>
              <a:t>11</a:t>
            </a:r>
            <a:br>
              <a:rPr lang="en-US" sz="3600" dirty="0" smtClean="0">
                <a:latin typeface="Arial" panose="020B0604020202020204" pitchFamily="34" charset="0"/>
                <a:cs typeface="Arial" panose="020B0604020202020204" pitchFamily="34" charset="0"/>
              </a:rPr>
            </a:br>
            <a:r>
              <a:rPr lang="en-US" sz="3600" dirty="0">
                <a:solidFill>
                  <a:srgbClr val="C00000"/>
                </a:solidFill>
                <a:latin typeface="Arial" panose="020B0604020202020204" pitchFamily="34" charset="0"/>
                <a:cs typeface="Arial" panose="020B0604020202020204" pitchFamily="34" charset="0"/>
              </a:rPr>
              <a:t> </a:t>
            </a:r>
            <a:r>
              <a:rPr lang="en-US" sz="3600" dirty="0" smtClean="0">
                <a:solidFill>
                  <a:srgbClr val="C00000"/>
                </a:solidFill>
                <a:latin typeface="Arial" panose="020B0604020202020204" pitchFamily="34" charset="0"/>
                <a:cs typeface="Arial" panose="020B0604020202020204" pitchFamily="34" charset="0"/>
              </a:rPr>
              <a:t>  ii. </a:t>
            </a:r>
            <a:r>
              <a:rPr lang="en-US" sz="3600" i="1" dirty="0">
                <a:latin typeface="Arial" panose="020B0604020202020204" pitchFamily="34" charset="0"/>
                <a:cs typeface="Arial" panose="020B0604020202020204" pitchFamily="34" charset="0"/>
              </a:rPr>
              <a:t>x</a:t>
            </a:r>
            <a:r>
              <a:rPr lang="en-US" sz="3600" dirty="0">
                <a:latin typeface="Arial" panose="020B0604020202020204" pitchFamily="34" charset="0"/>
                <a:cs typeface="Arial" panose="020B0604020202020204" pitchFamily="34" charset="0"/>
              </a:rPr>
              <a:t> ≈ 3.3</a:t>
            </a:r>
          </a:p>
        </p:txBody>
      </p:sp>
      <p:graphicFrame>
        <p:nvGraphicFramePr>
          <p:cNvPr id="5" name="Table 4"/>
          <p:cNvGraphicFramePr>
            <a:graphicFrameLocks noGrp="1"/>
          </p:cNvGraphicFramePr>
          <p:nvPr>
            <p:extLst>
              <p:ext uri="{D42A27DB-BD31-4B8C-83A1-F6EECF244321}">
                <p14:modId xmlns:p14="http://schemas.microsoft.com/office/powerpoint/2010/main" val="584265482"/>
              </p:ext>
            </p:extLst>
          </p:nvPr>
        </p:nvGraphicFramePr>
        <p:xfrm>
          <a:off x="1547666" y="1280840"/>
          <a:ext cx="7148149" cy="1036320"/>
        </p:xfrm>
        <a:graphic>
          <a:graphicData uri="http://schemas.openxmlformats.org/drawingml/2006/table">
            <a:tbl>
              <a:tblPr firstRow="1" bandRow="1">
                <a:tableStyleId>{5940675A-B579-460E-94D1-54222C63F5DA}</a:tableStyleId>
              </a:tblPr>
              <a:tblGrid>
                <a:gridCol w="460052"/>
                <a:gridCol w="1003355"/>
                <a:gridCol w="1003355"/>
                <a:gridCol w="1003355"/>
                <a:gridCol w="801079"/>
                <a:gridCol w="496829"/>
                <a:gridCol w="496829"/>
                <a:gridCol w="496829"/>
                <a:gridCol w="693233"/>
                <a:gridCol w="693233"/>
              </a:tblGrid>
              <a:tr h="3020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i="0" dirty="0" smtClean="0">
                          <a:latin typeface="Arial" panose="020B0604020202020204" pitchFamily="34" charset="0"/>
                          <a:cs typeface="Arial" panose="020B0604020202020204" pitchFamily="34" charset="0"/>
                        </a:rPr>
                        <a:t>-4</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0" dirty="0" smtClean="0">
                          <a:latin typeface="Arial" panose="020B0604020202020204" pitchFamily="34" charset="0"/>
                          <a:cs typeface="Arial" panose="020B0604020202020204" pitchFamily="34" charset="0"/>
                        </a:rPr>
                        <a:t>-3</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0" dirty="0" smtClean="0">
                          <a:latin typeface="Arial" panose="020B0604020202020204" pitchFamily="34" charset="0"/>
                          <a:cs typeface="Arial" panose="020B0604020202020204" pitchFamily="34" charset="0"/>
                        </a:rPr>
                        <a:t>-2</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0" dirty="0" smtClean="0">
                          <a:latin typeface="Arial" panose="020B0604020202020204" pitchFamily="34" charset="0"/>
                          <a:cs typeface="Arial" panose="020B0604020202020204" pitchFamily="34" charset="0"/>
                        </a:rPr>
                        <a:t>-1</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0" dirty="0" smtClean="0">
                          <a:latin typeface="Arial" panose="020B0604020202020204" pitchFamily="34" charset="0"/>
                          <a:cs typeface="Arial" panose="020B0604020202020204" pitchFamily="34" charset="0"/>
                        </a:rPr>
                        <a:t>0</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0" dirty="0" smtClean="0">
                          <a:latin typeface="Arial" panose="020B0604020202020204" pitchFamily="34" charset="0"/>
                          <a:cs typeface="Arial" panose="020B0604020202020204" pitchFamily="34" charset="0"/>
                        </a:rPr>
                        <a:t>1</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0" dirty="0" smtClean="0">
                          <a:latin typeface="Arial" panose="020B0604020202020204" pitchFamily="34" charset="0"/>
                          <a:cs typeface="Arial" panose="020B0604020202020204" pitchFamily="34" charset="0"/>
                        </a:rPr>
                        <a:t>2</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0" dirty="0" smtClean="0">
                          <a:latin typeface="Arial" panose="020B0604020202020204" pitchFamily="34" charset="0"/>
                          <a:cs typeface="Arial" panose="020B0604020202020204" pitchFamily="34" charset="0"/>
                        </a:rPr>
                        <a:t>3</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0" dirty="0" smtClean="0">
                          <a:latin typeface="Arial" panose="020B0604020202020204" pitchFamily="34" charset="0"/>
                          <a:cs typeface="Arial" panose="020B0604020202020204" pitchFamily="34" charset="0"/>
                        </a:rPr>
                        <a:t>4</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3992">
                <a:tc>
                  <a:txBody>
                    <a:bodyPr/>
                    <a:lstStyle/>
                    <a:p>
                      <a:pPr algn="ctr"/>
                      <a:r>
                        <a:rPr lang="en-US" sz="2800" b="1" i="1" dirty="0" smtClean="0">
                          <a:latin typeface="Arial" panose="020B0604020202020204" pitchFamily="34" charset="0"/>
                          <a:cs typeface="Arial" panose="020B0604020202020204" pitchFamily="34" charset="0"/>
                        </a:rPr>
                        <a:t>y</a:t>
                      </a:r>
                      <a:endParaRPr lang="en-US" sz="2800" b="1" i="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0.06</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0.13</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0.25</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0.5</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4</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8</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16</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880405" y="2363703"/>
            <a:ext cx="4302215" cy="4212586"/>
          </a:xfrm>
          <a:prstGeom prst="rect">
            <a:avLst/>
          </a:prstGeom>
        </p:spPr>
      </p:pic>
    </p:spTree>
    <p:extLst>
      <p:ext uri="{BB962C8B-B14F-4D97-AF65-F5344CB8AC3E}">
        <p14:creationId xmlns:p14="http://schemas.microsoft.com/office/powerpoint/2010/main" val="3719254868"/>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19.4 – </a:t>
            </a:r>
            <a:r>
              <a:rPr lang="en-US" sz="4000" dirty="0" smtClean="0">
                <a:latin typeface="Arial" panose="020B0604020202020204" pitchFamily="34" charset="0"/>
                <a:cs typeface="Arial" panose="020B0604020202020204" pitchFamily="34" charset="0"/>
              </a:rPr>
              <a:t>Exponential Functions</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708</a:t>
            </a:r>
            <a:endParaRPr lang="en-GB" sz="1400" b="1" dirty="0">
              <a:latin typeface="Calibri" panose="020F0502020204030204" pitchFamily="34" charset="0"/>
            </a:endParaRPr>
          </a:p>
        </p:txBody>
      </p:sp>
      <p:sp>
        <p:nvSpPr>
          <p:cNvPr id="3" name="Rectangle 2"/>
          <p:cNvSpPr/>
          <p:nvPr/>
        </p:nvSpPr>
        <p:spPr>
          <a:xfrm>
            <a:off x="251520" y="1211843"/>
            <a:ext cx="8568952" cy="5416868"/>
          </a:xfrm>
          <a:prstGeom prst="rect">
            <a:avLst/>
          </a:prstGeom>
        </p:spPr>
        <p:txBody>
          <a:bodyPr wrap="square">
            <a:spAutoFit/>
          </a:bodyPr>
          <a:lstStyle/>
          <a:p>
            <a:pPr marL="627063" indent="-627063">
              <a:spcAft>
                <a:spcPts val="1200"/>
              </a:spcAft>
              <a:buClr>
                <a:srgbClr val="C00000"/>
              </a:buClr>
              <a:buFont typeface="+mj-lt"/>
              <a:buAutoNum type="arabicPeriod" startAt="5"/>
              <a:tabLst>
                <a:tab pos="1320800" algn="l"/>
                <a:tab pos="3894138" algn="l"/>
                <a:tab pos="5537200" algn="l"/>
                <a:tab pos="7027863" algn="l"/>
              </a:tabLst>
            </a:pPr>
            <a:r>
              <a:rPr lang="en-US" sz="4400" dirty="0" smtClean="0">
                <a:solidFill>
                  <a:srgbClr val="C00000"/>
                </a:solidFill>
                <a:latin typeface="Arial" panose="020B0604020202020204" pitchFamily="34" charset="0"/>
                <a:cs typeface="Arial" panose="020B0604020202020204" pitchFamily="34" charset="0"/>
              </a:rPr>
              <a:t>a, b. </a:t>
            </a:r>
            <a:br>
              <a:rPr lang="en-US" sz="4400" dirty="0" smtClean="0">
                <a:solidFill>
                  <a:srgbClr val="C00000"/>
                </a:solidFill>
                <a:latin typeface="Arial" panose="020B0604020202020204" pitchFamily="34" charset="0"/>
                <a:cs typeface="Arial" panose="020B0604020202020204" pitchFamily="34" charset="0"/>
              </a:rPr>
            </a:br>
            <a:r>
              <a:rPr lang="en-US" sz="4400" dirty="0" smtClean="0">
                <a:solidFill>
                  <a:srgbClr val="C00000"/>
                </a:solidFill>
                <a:latin typeface="Arial" panose="020B0604020202020204" pitchFamily="34" charset="0"/>
                <a:cs typeface="Arial" panose="020B0604020202020204" pitchFamily="34" charset="0"/>
              </a:rPr>
              <a:t/>
            </a:r>
            <a:br>
              <a:rPr lang="en-US" sz="4400" dirty="0" smtClean="0">
                <a:solidFill>
                  <a:srgbClr val="C00000"/>
                </a:solidFill>
                <a:latin typeface="Arial" panose="020B0604020202020204" pitchFamily="34" charset="0"/>
                <a:cs typeface="Arial" panose="020B0604020202020204" pitchFamily="34" charset="0"/>
              </a:rPr>
            </a:br>
            <a:r>
              <a:rPr lang="en-US" sz="4400" dirty="0" smtClean="0">
                <a:solidFill>
                  <a:srgbClr val="C00000"/>
                </a:solidFill>
                <a:latin typeface="Arial" panose="020B0604020202020204" pitchFamily="34" charset="0"/>
                <a:cs typeface="Arial" panose="020B0604020202020204" pitchFamily="34" charset="0"/>
              </a:rPr>
              <a:t/>
            </a:r>
            <a:br>
              <a:rPr lang="en-US" sz="44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5400" dirty="0" smtClean="0">
                <a:solidFill>
                  <a:srgbClr val="C00000"/>
                </a:solidFill>
                <a:latin typeface="Arial" panose="020B0604020202020204" pitchFamily="34" charset="0"/>
                <a:cs typeface="Arial" panose="020B0604020202020204" pitchFamily="34" charset="0"/>
              </a:rPr>
              <a:t/>
            </a:r>
            <a:br>
              <a:rPr lang="en-US" sz="5400" dirty="0" smtClean="0">
                <a:solidFill>
                  <a:srgbClr val="C00000"/>
                </a:solidFill>
                <a:latin typeface="Arial" panose="020B0604020202020204" pitchFamily="34" charset="0"/>
                <a:cs typeface="Arial" panose="020B0604020202020204" pitchFamily="34" charset="0"/>
              </a:rPr>
            </a:br>
            <a:r>
              <a:rPr lang="en-US" sz="4400" dirty="0" smtClean="0">
                <a:solidFill>
                  <a:srgbClr val="C00000"/>
                </a:solidFill>
                <a:latin typeface="Arial" panose="020B0604020202020204" pitchFamily="34" charset="0"/>
                <a:cs typeface="Arial" panose="020B0604020202020204" pitchFamily="34" charset="0"/>
              </a:rPr>
              <a:t/>
            </a:r>
            <a:br>
              <a:rPr lang="en-US" sz="4400" dirty="0" smtClean="0">
                <a:solidFill>
                  <a:srgbClr val="C00000"/>
                </a:solidFill>
                <a:latin typeface="Arial" panose="020B0604020202020204" pitchFamily="34" charset="0"/>
                <a:cs typeface="Arial" panose="020B0604020202020204" pitchFamily="34" charset="0"/>
              </a:rPr>
            </a:br>
            <a:r>
              <a:rPr lang="en-US" sz="4400" dirty="0" smtClean="0">
                <a:solidFill>
                  <a:srgbClr val="C00000"/>
                </a:solidFill>
                <a:latin typeface="Arial" panose="020B0604020202020204" pitchFamily="34" charset="0"/>
                <a:cs typeface="Arial" panose="020B0604020202020204" pitchFamily="34" charset="0"/>
              </a:rPr>
              <a:t>c. </a:t>
            </a:r>
            <a:r>
              <a:rPr lang="en-US" sz="4400" dirty="0" smtClean="0">
                <a:latin typeface="Arial" panose="020B0604020202020204" pitchFamily="34" charset="0"/>
                <a:cs typeface="Arial" panose="020B0604020202020204" pitchFamily="34" charset="0"/>
              </a:rPr>
              <a:t>(0, 1)</a:t>
            </a:r>
            <a:endParaRPr lang="en-US" sz="4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92020" y="1235983"/>
            <a:ext cx="6581213" cy="4564393"/>
          </a:xfrm>
          <a:prstGeom prst="rect">
            <a:avLst/>
          </a:prstGeom>
        </p:spPr>
      </p:pic>
    </p:spTree>
    <p:extLst>
      <p:ext uri="{BB962C8B-B14F-4D97-AF65-F5344CB8AC3E}">
        <p14:creationId xmlns:p14="http://schemas.microsoft.com/office/powerpoint/2010/main" val="14624458"/>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a:latin typeface="Arial" panose="020B0604020202020204" pitchFamily="34" charset="0"/>
                <a:cs typeface="Arial" panose="020B0604020202020204" pitchFamily="34" charset="0"/>
              </a:rPr>
              <a:t>Prior knowledge </a:t>
            </a:r>
            <a:r>
              <a:rPr lang="en-US" sz="4000" dirty="0" smtClean="0">
                <a:latin typeface="Arial" panose="020B0604020202020204" pitchFamily="34" charset="0"/>
                <a:cs typeface="Arial" panose="020B0604020202020204" pitchFamily="34" charset="0"/>
              </a:rPr>
              <a:t>check</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706</a:t>
            </a:r>
            <a:endParaRPr lang="en-GB" sz="1400" b="1" dirty="0">
              <a:latin typeface="Calibri" panose="020F0502020204030204" pitchFamily="34" charset="0"/>
            </a:endParaRPr>
          </a:p>
        </p:txBody>
      </p:sp>
      <p:sp>
        <p:nvSpPr>
          <p:cNvPr id="3" name="Rectangle 2"/>
          <p:cNvSpPr/>
          <p:nvPr/>
        </p:nvSpPr>
        <p:spPr>
          <a:xfrm>
            <a:off x="251520" y="1196752"/>
            <a:ext cx="8568952" cy="2492990"/>
          </a:xfrm>
          <a:prstGeom prst="rect">
            <a:avLst/>
          </a:prstGeom>
        </p:spPr>
        <p:txBody>
          <a:bodyPr wrap="square">
            <a:spAutoFit/>
          </a:bodyPr>
          <a:lstStyle/>
          <a:p>
            <a:pPr marL="693738" indent="-693738">
              <a:spcAft>
                <a:spcPts val="0"/>
              </a:spcAft>
              <a:buClr>
                <a:srgbClr val="C00000"/>
              </a:buClr>
              <a:buFont typeface="+mj-lt"/>
              <a:buAutoNum type="arabicPeriod"/>
              <a:tabLst>
                <a:tab pos="1201738" algn="l"/>
                <a:tab pos="4741863" algn="l"/>
              </a:tabLst>
            </a:pPr>
            <a:r>
              <a:rPr lang="en-US" sz="3900" dirty="0" smtClean="0">
                <a:solidFill>
                  <a:srgbClr val="C00000"/>
                </a:solidFill>
                <a:latin typeface="Arial" panose="020B0604020202020204" pitchFamily="34" charset="0"/>
                <a:cs typeface="Arial" panose="020B0604020202020204" pitchFamily="34" charset="0"/>
              </a:rPr>
              <a:t>a.</a:t>
            </a:r>
            <a:r>
              <a:rPr lang="en-US" sz="3900" dirty="0" smtClean="0">
                <a:latin typeface="Arial" panose="020B0604020202020204" pitchFamily="34" charset="0"/>
                <a:cs typeface="Arial" panose="020B0604020202020204" pitchFamily="34" charset="0"/>
              </a:rPr>
              <a:t> 1.33m/s</a:t>
            </a:r>
            <a:r>
              <a:rPr lang="en-US" sz="3900" baseline="30000" dirty="0" smtClean="0">
                <a:latin typeface="Arial" panose="020B0604020202020204" pitchFamily="34" charset="0"/>
                <a:cs typeface="Arial" panose="020B0604020202020204" pitchFamily="34" charset="0"/>
              </a:rPr>
              <a:t>2</a:t>
            </a:r>
            <a:r>
              <a:rPr lang="en-US" sz="3900" dirty="0" smtClean="0">
                <a:latin typeface="Arial" panose="020B0604020202020204" pitchFamily="34" charset="0"/>
                <a:cs typeface="Arial" panose="020B0604020202020204" pitchFamily="34" charset="0"/>
              </a:rPr>
              <a:t> 	b. </a:t>
            </a:r>
            <a:r>
              <a:rPr lang="en-US" sz="3900" dirty="0">
                <a:latin typeface="Arial" panose="020B0604020202020204" pitchFamily="34" charset="0"/>
                <a:cs typeface="Arial" panose="020B0604020202020204" pitchFamily="34" charset="0"/>
              </a:rPr>
              <a:t>2m/s' </a:t>
            </a:r>
            <a:r>
              <a:rPr lang="en-US" sz="3900" dirty="0" smtClean="0">
                <a:latin typeface="Arial" panose="020B0604020202020204" pitchFamily="34" charset="0"/>
                <a:cs typeface="Arial" panose="020B0604020202020204" pitchFamily="34" charset="0"/>
              </a:rPr>
              <a:t/>
            </a:r>
            <a:br>
              <a:rPr lang="en-US" sz="3900" dirty="0" smtClean="0">
                <a:latin typeface="Arial" panose="020B0604020202020204" pitchFamily="34" charset="0"/>
                <a:cs typeface="Arial" panose="020B0604020202020204" pitchFamily="34" charset="0"/>
              </a:rPr>
            </a:br>
            <a:r>
              <a:rPr lang="en-US" sz="3900" dirty="0" smtClean="0">
                <a:latin typeface="Arial" panose="020B0604020202020204" pitchFamily="34" charset="0"/>
                <a:cs typeface="Arial" panose="020B0604020202020204" pitchFamily="34" charset="0"/>
              </a:rPr>
              <a:t>c. 2200m </a:t>
            </a:r>
            <a:r>
              <a:rPr lang="en-US" sz="3900" dirty="0">
                <a:latin typeface="Arial" panose="020B0604020202020204" pitchFamily="34" charset="0"/>
                <a:cs typeface="Arial" panose="020B0604020202020204" pitchFamily="34" charset="0"/>
              </a:rPr>
              <a:t>or </a:t>
            </a:r>
            <a:r>
              <a:rPr lang="en-US" sz="3900" dirty="0" smtClean="0">
                <a:latin typeface="Arial" panose="020B0604020202020204" pitchFamily="34" charset="0"/>
                <a:cs typeface="Arial" panose="020B0604020202020204" pitchFamily="34" charset="0"/>
              </a:rPr>
              <a:t>2.2km</a:t>
            </a:r>
            <a:endParaRPr lang="en-US" sz="3900" dirty="0">
              <a:latin typeface="Arial" panose="020B0604020202020204" pitchFamily="34" charset="0"/>
              <a:cs typeface="Arial" panose="020B0604020202020204" pitchFamily="34" charset="0"/>
            </a:endParaRPr>
          </a:p>
          <a:p>
            <a:pPr marL="693738" indent="-693738">
              <a:spcAft>
                <a:spcPts val="0"/>
              </a:spcAft>
              <a:buClr>
                <a:srgbClr val="C00000"/>
              </a:buClr>
              <a:buFont typeface="+mj-lt"/>
              <a:buAutoNum type="arabicPeriod"/>
              <a:tabLst>
                <a:tab pos="1201738" algn="l"/>
                <a:tab pos="4741863" algn="l"/>
              </a:tabLst>
            </a:pPr>
            <a:r>
              <a:rPr lang="en-US" sz="3900" dirty="0" smtClean="0">
                <a:latin typeface="Arial" panose="020B0604020202020204" pitchFamily="34" charset="0"/>
                <a:cs typeface="Arial" panose="020B0604020202020204" pitchFamily="34" charset="0"/>
              </a:rPr>
              <a:t>C</a:t>
            </a:r>
          </a:p>
          <a:p>
            <a:pPr marL="693738" indent="-693738">
              <a:spcAft>
                <a:spcPts val="0"/>
              </a:spcAft>
              <a:buClr>
                <a:srgbClr val="C00000"/>
              </a:buClr>
              <a:buFont typeface="+mj-lt"/>
              <a:buAutoNum type="arabicPeriod"/>
              <a:tabLst>
                <a:tab pos="1201738" algn="l"/>
                <a:tab pos="4741863" algn="l"/>
              </a:tabLst>
            </a:pPr>
            <a:r>
              <a:rPr lang="en-US" sz="3900" dirty="0">
                <a:latin typeface="Arial" panose="020B0604020202020204" pitchFamily="34" charset="0"/>
                <a:cs typeface="Arial" panose="020B0604020202020204" pitchFamily="34" charset="0"/>
              </a:rPr>
              <a:t> </a:t>
            </a:r>
            <a:endParaRPr lang="en-US" sz="39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95736" y="2472414"/>
            <a:ext cx="6079323" cy="4137318"/>
          </a:xfrm>
          <a:prstGeom prst="rect">
            <a:avLst/>
          </a:prstGeom>
        </p:spPr>
      </p:pic>
    </p:spTree>
    <p:extLst>
      <p:ext uri="{BB962C8B-B14F-4D97-AF65-F5344CB8AC3E}">
        <p14:creationId xmlns:p14="http://schemas.microsoft.com/office/powerpoint/2010/main" val="1039416808"/>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19.4 – </a:t>
            </a:r>
            <a:r>
              <a:rPr lang="en-US" sz="4000" dirty="0" smtClean="0">
                <a:latin typeface="Arial" panose="020B0604020202020204" pitchFamily="34" charset="0"/>
                <a:cs typeface="Arial" panose="020B0604020202020204" pitchFamily="34" charset="0"/>
              </a:rPr>
              <a:t>Exponential Functions</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708</a:t>
            </a:r>
            <a:endParaRPr lang="en-GB" sz="1400" b="1" dirty="0">
              <a:latin typeface="Calibri" panose="020F0502020204030204" pitchFamily="34" charset="0"/>
            </a:endParaRPr>
          </a:p>
        </p:txBody>
      </p:sp>
      <p:sp>
        <p:nvSpPr>
          <p:cNvPr id="3" name="Rectangle 2"/>
          <p:cNvSpPr/>
          <p:nvPr/>
        </p:nvSpPr>
        <p:spPr>
          <a:xfrm>
            <a:off x="251520" y="1211843"/>
            <a:ext cx="8568952" cy="4955203"/>
          </a:xfrm>
          <a:prstGeom prst="rect">
            <a:avLst/>
          </a:prstGeom>
        </p:spPr>
        <p:txBody>
          <a:bodyPr wrap="square">
            <a:spAutoFit/>
          </a:bodyPr>
          <a:lstStyle/>
          <a:p>
            <a:pPr marL="742950" indent="-742950">
              <a:spcAft>
                <a:spcPts val="1200"/>
              </a:spcAft>
              <a:buClr>
                <a:srgbClr val="C00000"/>
              </a:buClr>
              <a:buFont typeface="+mj-lt"/>
              <a:buAutoNum type="arabicPeriod" startAt="6"/>
              <a:tabLst>
                <a:tab pos="1320800" algn="l"/>
                <a:tab pos="3894138" algn="l"/>
                <a:tab pos="5537200" algn="l"/>
                <a:tab pos="7027863" algn="l"/>
              </a:tabLst>
            </a:pPr>
            <a:r>
              <a:rPr lang="en-US" sz="3600" dirty="0" smtClean="0">
                <a:solidFill>
                  <a:srgbClr val="C00000"/>
                </a:solidFill>
                <a:latin typeface="Arial" panose="020B0604020202020204" pitchFamily="34" charset="0"/>
                <a:cs typeface="Arial" panose="020B0604020202020204" pitchFamily="34" charset="0"/>
              </a:rPr>
              <a:t>a.</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b.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c. i. </a:t>
            </a:r>
            <a:r>
              <a:rPr lang="en-US" sz="3600" i="1" dirty="0">
                <a:latin typeface="Arial" panose="020B0604020202020204" pitchFamily="34" charset="0"/>
                <a:cs typeface="Arial" panose="020B0604020202020204" pitchFamily="34" charset="0"/>
              </a:rPr>
              <a:t>y</a:t>
            </a:r>
            <a:r>
              <a:rPr lang="en-US" sz="3600" dirty="0">
                <a:latin typeface="Arial" panose="020B0604020202020204" pitchFamily="34" charset="0"/>
                <a:cs typeface="Arial" panose="020B0604020202020204" pitchFamily="34" charset="0"/>
              </a:rPr>
              <a:t> ≈ </a:t>
            </a:r>
            <a:r>
              <a:rPr lang="en-US" sz="3600" dirty="0" smtClean="0">
                <a:latin typeface="Arial" panose="020B0604020202020204" pitchFamily="34" charset="0"/>
                <a:cs typeface="Arial" panose="020B0604020202020204" pitchFamily="34" charset="0"/>
              </a:rPr>
              <a:t>0.1</a:t>
            </a:r>
            <a:br>
              <a:rPr lang="en-US" sz="3600" dirty="0" smtClean="0">
                <a:latin typeface="Arial" panose="020B0604020202020204" pitchFamily="34" charset="0"/>
                <a:cs typeface="Arial" panose="020B0604020202020204" pitchFamily="34" charset="0"/>
              </a:rPr>
            </a:br>
            <a:r>
              <a:rPr lang="en-US" sz="3600" dirty="0">
                <a:solidFill>
                  <a:srgbClr val="C00000"/>
                </a:solidFill>
                <a:latin typeface="Arial" panose="020B0604020202020204" pitchFamily="34" charset="0"/>
                <a:cs typeface="Arial" panose="020B0604020202020204" pitchFamily="34" charset="0"/>
              </a:rPr>
              <a:t> </a:t>
            </a:r>
            <a:r>
              <a:rPr lang="en-US" sz="3600" dirty="0" smtClean="0">
                <a:solidFill>
                  <a:srgbClr val="C00000"/>
                </a:solidFill>
                <a:latin typeface="Arial" panose="020B0604020202020204" pitchFamily="34" charset="0"/>
                <a:cs typeface="Arial" panose="020B0604020202020204" pitchFamily="34" charset="0"/>
              </a:rPr>
              <a:t>  ii. </a:t>
            </a:r>
            <a:r>
              <a:rPr lang="en-US" sz="3600" i="1" dirty="0">
                <a:latin typeface="Arial" panose="020B0604020202020204" pitchFamily="34" charset="0"/>
                <a:cs typeface="Arial" panose="020B0604020202020204" pitchFamily="34" charset="0"/>
              </a:rPr>
              <a:t>x</a:t>
            </a:r>
            <a:r>
              <a:rPr lang="en-US" sz="3600" dirty="0">
                <a:latin typeface="Arial" panose="020B0604020202020204" pitchFamily="34" charset="0"/>
                <a:cs typeface="Arial" panose="020B0604020202020204" pitchFamily="34" charset="0"/>
              </a:rPr>
              <a:t> ≈ </a:t>
            </a:r>
            <a:r>
              <a:rPr lang="en-US" sz="3600" dirty="0" smtClean="0">
                <a:latin typeface="Arial" panose="020B0604020202020204" pitchFamily="34" charset="0"/>
                <a:cs typeface="Arial" panose="020B0604020202020204" pitchFamily="34" charset="0"/>
              </a:rPr>
              <a:t>-3.3</a:t>
            </a:r>
            <a:endParaRPr lang="en-US" sz="3600"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757507683"/>
              </p:ext>
            </p:extLst>
          </p:nvPr>
        </p:nvGraphicFramePr>
        <p:xfrm>
          <a:off x="1632344" y="1280840"/>
          <a:ext cx="7116120" cy="1036320"/>
        </p:xfrm>
        <a:graphic>
          <a:graphicData uri="http://schemas.openxmlformats.org/drawingml/2006/table">
            <a:tbl>
              <a:tblPr firstRow="1" bandRow="1">
                <a:tableStyleId>{5940675A-B579-460E-94D1-54222C63F5DA}</a:tableStyleId>
              </a:tblPr>
              <a:tblGrid>
                <a:gridCol w="460052"/>
                <a:gridCol w="678180"/>
                <a:gridCol w="598805"/>
                <a:gridCol w="598805"/>
                <a:gridCol w="598805"/>
                <a:gridCol w="479742"/>
                <a:gridCol w="776605"/>
                <a:gridCol w="975042"/>
                <a:gridCol w="975042"/>
                <a:gridCol w="975042"/>
              </a:tblGrid>
              <a:tr h="3020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i="0" dirty="0" smtClean="0">
                          <a:latin typeface="Arial" panose="020B0604020202020204" pitchFamily="34" charset="0"/>
                          <a:cs typeface="Arial" panose="020B0604020202020204" pitchFamily="34" charset="0"/>
                        </a:rPr>
                        <a:t>-4</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0" dirty="0" smtClean="0">
                          <a:latin typeface="Arial" panose="020B0604020202020204" pitchFamily="34" charset="0"/>
                          <a:cs typeface="Arial" panose="020B0604020202020204" pitchFamily="34" charset="0"/>
                        </a:rPr>
                        <a:t>-3</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0" dirty="0" smtClean="0">
                          <a:latin typeface="Arial" panose="020B0604020202020204" pitchFamily="34" charset="0"/>
                          <a:cs typeface="Arial" panose="020B0604020202020204" pitchFamily="34" charset="0"/>
                        </a:rPr>
                        <a:t>-2</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0" dirty="0" smtClean="0">
                          <a:latin typeface="Arial" panose="020B0604020202020204" pitchFamily="34" charset="0"/>
                          <a:cs typeface="Arial" panose="020B0604020202020204" pitchFamily="34" charset="0"/>
                        </a:rPr>
                        <a:t>-1</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0" dirty="0" smtClean="0">
                          <a:latin typeface="Arial" panose="020B0604020202020204" pitchFamily="34" charset="0"/>
                          <a:cs typeface="Arial" panose="020B0604020202020204" pitchFamily="34" charset="0"/>
                        </a:rPr>
                        <a:t>0</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0" dirty="0" smtClean="0">
                          <a:latin typeface="Arial" panose="020B0604020202020204" pitchFamily="34" charset="0"/>
                          <a:cs typeface="Arial" panose="020B0604020202020204" pitchFamily="34" charset="0"/>
                        </a:rPr>
                        <a:t>1</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0" dirty="0" smtClean="0">
                          <a:latin typeface="Arial" panose="020B0604020202020204" pitchFamily="34" charset="0"/>
                          <a:cs typeface="Arial" panose="020B0604020202020204" pitchFamily="34" charset="0"/>
                        </a:rPr>
                        <a:t>2</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0" dirty="0" smtClean="0">
                          <a:latin typeface="Arial" panose="020B0604020202020204" pitchFamily="34" charset="0"/>
                          <a:cs typeface="Arial" panose="020B0604020202020204" pitchFamily="34" charset="0"/>
                        </a:rPr>
                        <a:t>3</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i="0" dirty="0" smtClean="0">
                          <a:latin typeface="Arial" panose="020B0604020202020204" pitchFamily="34" charset="0"/>
                          <a:cs typeface="Arial" panose="020B0604020202020204" pitchFamily="34" charset="0"/>
                        </a:rPr>
                        <a:t>4</a:t>
                      </a:r>
                      <a:endParaRPr lang="en-US" sz="2800"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3992">
                <a:tc>
                  <a:txBody>
                    <a:bodyPr/>
                    <a:lstStyle/>
                    <a:p>
                      <a:pPr algn="ctr"/>
                      <a:r>
                        <a:rPr lang="en-US" sz="2800" b="1" i="1" dirty="0" smtClean="0">
                          <a:latin typeface="Arial" panose="020B0604020202020204" pitchFamily="34" charset="0"/>
                          <a:cs typeface="Arial" panose="020B0604020202020204" pitchFamily="34" charset="0"/>
                        </a:rPr>
                        <a:t>y</a:t>
                      </a:r>
                      <a:endParaRPr lang="en-US" sz="2800" b="1" i="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16</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8</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4</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0.5</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0.25</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0.13</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0.06</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35896" y="2402183"/>
            <a:ext cx="4345237" cy="4164187"/>
          </a:xfrm>
          <a:prstGeom prst="rect">
            <a:avLst/>
          </a:prstGeom>
        </p:spPr>
      </p:pic>
    </p:spTree>
    <p:extLst>
      <p:ext uri="{BB962C8B-B14F-4D97-AF65-F5344CB8AC3E}">
        <p14:creationId xmlns:p14="http://schemas.microsoft.com/office/powerpoint/2010/main" val="2998362070"/>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19.4 – </a:t>
            </a:r>
            <a:r>
              <a:rPr lang="en-US" sz="4000" dirty="0" smtClean="0">
                <a:latin typeface="Arial" panose="020B0604020202020204" pitchFamily="34" charset="0"/>
                <a:cs typeface="Arial" panose="020B0604020202020204" pitchFamily="34" charset="0"/>
              </a:rPr>
              <a:t>Exponential Functions</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708</a:t>
            </a:r>
            <a:endParaRPr lang="en-GB" sz="1400" b="1" dirty="0">
              <a:latin typeface="Calibri" panose="020F0502020204030204" pitchFamily="34" charset="0"/>
            </a:endParaRPr>
          </a:p>
        </p:txBody>
      </p:sp>
      <p:sp>
        <p:nvSpPr>
          <p:cNvPr id="3" name="Rectangle 2"/>
          <p:cNvSpPr/>
          <p:nvPr/>
        </p:nvSpPr>
        <p:spPr>
          <a:xfrm>
            <a:off x="251520" y="1211843"/>
            <a:ext cx="8568952" cy="5632311"/>
          </a:xfrm>
          <a:prstGeom prst="rect">
            <a:avLst/>
          </a:prstGeom>
        </p:spPr>
        <p:txBody>
          <a:bodyPr wrap="square">
            <a:spAutoFit/>
          </a:bodyPr>
          <a:lstStyle/>
          <a:p>
            <a:pPr marL="569913" indent="-569913">
              <a:spcAft>
                <a:spcPts val="1200"/>
              </a:spcAft>
              <a:buClr>
                <a:srgbClr val="C00000"/>
              </a:buClr>
              <a:buFont typeface="+mj-lt"/>
              <a:buAutoNum type="arabicPeriod" startAt="7"/>
              <a:tabLst>
                <a:tab pos="1320800" algn="l"/>
                <a:tab pos="3894138" algn="l"/>
                <a:tab pos="5537200" algn="l"/>
                <a:tab pos="7027863" algn="l"/>
              </a:tabLst>
            </a:pPr>
            <a:r>
              <a:rPr lang="en-US" sz="3600" dirty="0" smtClean="0">
                <a:solidFill>
                  <a:srgbClr val="C00000"/>
                </a:solidFill>
                <a:latin typeface="Arial" panose="020B0604020202020204" pitchFamily="34" charset="0"/>
                <a:cs typeface="Arial" panose="020B0604020202020204" pitchFamily="34" charset="0"/>
              </a:rPr>
              <a:t>a.</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b. </a:t>
            </a:r>
            <a:r>
              <a:rPr lang="en-US" sz="3600" dirty="0" smtClean="0">
                <a:latin typeface="Arial" panose="020B0604020202020204" pitchFamily="34" charset="0"/>
                <a:cs typeface="Arial" panose="020B0604020202020204" pitchFamily="34" charset="0"/>
              </a:rPr>
              <a:t>Exponential decay	</a:t>
            </a:r>
            <a:r>
              <a:rPr lang="en-US" sz="3600" dirty="0" smtClean="0">
                <a:solidFill>
                  <a:srgbClr val="C00000"/>
                </a:solidFill>
                <a:latin typeface="Arial" panose="020B0604020202020204" pitchFamily="34" charset="0"/>
                <a:cs typeface="Arial" panose="020B0604020202020204" pitchFamily="34" charset="0"/>
              </a:rPr>
              <a:t>c.</a:t>
            </a:r>
            <a:r>
              <a:rPr lang="en-US" sz="3600" dirty="0" smtClean="0">
                <a:latin typeface="Arial" panose="020B0604020202020204" pitchFamily="34" charset="0"/>
                <a:cs typeface="Arial" panose="020B0604020202020204" pitchFamily="34" charset="0"/>
              </a:rPr>
              <a:t> 30 seconds</a:t>
            </a:r>
            <a:endParaRPr lang="en-US" sz="36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475656" y="1225029"/>
            <a:ext cx="4839991" cy="4839991"/>
          </a:xfrm>
          <a:prstGeom prst="rect">
            <a:avLst/>
          </a:prstGeom>
        </p:spPr>
      </p:pic>
    </p:spTree>
    <p:extLst>
      <p:ext uri="{BB962C8B-B14F-4D97-AF65-F5344CB8AC3E}">
        <p14:creationId xmlns:p14="http://schemas.microsoft.com/office/powerpoint/2010/main" val="1025140287"/>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19.4 – </a:t>
            </a:r>
            <a:r>
              <a:rPr lang="en-US" sz="4000" dirty="0" smtClean="0">
                <a:latin typeface="Arial" panose="020B0604020202020204" pitchFamily="34" charset="0"/>
                <a:cs typeface="Arial" panose="020B0604020202020204" pitchFamily="34" charset="0"/>
              </a:rPr>
              <a:t>Exponential Functions</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708</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11843"/>
                <a:ext cx="8568952" cy="5614422"/>
              </a:xfrm>
              <a:prstGeom prst="rect">
                <a:avLst/>
              </a:prstGeom>
            </p:spPr>
            <p:txBody>
              <a:bodyPr wrap="square">
                <a:spAutoFit/>
              </a:bodyPr>
              <a:lstStyle/>
              <a:p>
                <a:pPr marL="690563" indent="-690563">
                  <a:spcAft>
                    <a:spcPts val="600"/>
                  </a:spcAft>
                  <a:buClr>
                    <a:srgbClr val="C00000"/>
                  </a:buClr>
                  <a:buFont typeface="+mj-lt"/>
                  <a:buAutoNum type="arabicPeriod" startAt="8"/>
                  <a:tabLst>
                    <a:tab pos="1320800" algn="l"/>
                    <a:tab pos="3894138" algn="l"/>
                    <a:tab pos="5537200" algn="l"/>
                    <a:tab pos="7027863" algn="l"/>
                  </a:tabLst>
                </a:pPr>
                <a:r>
                  <a:rPr lang="en-US" sz="3600" i="1" dirty="0" smtClean="0">
                    <a:latin typeface="Arial" panose="020B0604020202020204" pitchFamily="34" charset="0"/>
                    <a:cs typeface="Arial" panose="020B0604020202020204" pitchFamily="34" charset="0"/>
                  </a:rPr>
                  <a:t>a</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 5, </a:t>
                </a:r>
                <a:r>
                  <a:rPr lang="en-US" sz="3600" i="1" dirty="0" smtClean="0">
                    <a:latin typeface="Arial" panose="020B0604020202020204" pitchFamily="34" charset="0"/>
                    <a:cs typeface="Arial" panose="020B0604020202020204" pitchFamily="34" charset="0"/>
                  </a:rPr>
                  <a:t>k</a:t>
                </a:r>
                <a:r>
                  <a:rPr lang="en-US" sz="3600" dirty="0" smtClean="0">
                    <a:latin typeface="Arial" panose="020B0604020202020204" pitchFamily="34" charset="0"/>
                    <a:cs typeface="Arial" panose="020B0604020202020204" pitchFamily="34" charset="0"/>
                  </a:rPr>
                  <a:t> = </a:t>
                </a:r>
                <a14:m>
                  <m:oMath xmlns:m="http://schemas.openxmlformats.org/officeDocument/2006/math">
                    <m:f>
                      <m:fPr>
                        <m:ctrlPr>
                          <a:rPr lang="en-US" sz="3600" i="1">
                            <a:latin typeface="Cambria Math" panose="02040503050406030204" pitchFamily="18" charset="0"/>
                            <a:cs typeface="Arial" panose="020B0604020202020204" pitchFamily="34" charset="0"/>
                          </a:rPr>
                        </m:ctrlPr>
                      </m:fPr>
                      <m:num>
                        <m:r>
                          <a:rPr lang="en-US" sz="3600" b="0" i="0" smtClean="0">
                            <a:latin typeface="Cambria Math" panose="02040503050406030204" pitchFamily="18" charset="0"/>
                            <a:cs typeface="Arial" panose="020B0604020202020204" pitchFamily="34" charset="0"/>
                          </a:rPr>
                          <m:t>7</m:t>
                        </m:r>
                      </m:num>
                      <m:den>
                        <m:r>
                          <a:rPr lang="en-US" sz="3600" b="0" i="0" smtClean="0">
                            <a:latin typeface="Cambria Math" panose="02040503050406030204" pitchFamily="18" charset="0"/>
                            <a:cs typeface="Arial" panose="020B0604020202020204" pitchFamily="34" charset="0"/>
                          </a:rPr>
                          <m:t>5</m:t>
                        </m:r>
                      </m:den>
                    </m:f>
                  </m:oMath>
                </a14:m>
                <a:endParaRPr lang="en-US" sz="3600" dirty="0" smtClean="0">
                  <a:solidFill>
                    <a:srgbClr val="C00000"/>
                  </a:solidFill>
                  <a:latin typeface="Arial" panose="020B0604020202020204" pitchFamily="34" charset="0"/>
                  <a:cs typeface="Arial" panose="020B0604020202020204" pitchFamily="34" charset="0"/>
                </a:endParaRPr>
              </a:p>
              <a:p>
                <a:pPr marL="690563" indent="-690563">
                  <a:spcAft>
                    <a:spcPts val="600"/>
                  </a:spcAft>
                  <a:buClr>
                    <a:srgbClr val="C00000"/>
                  </a:buClr>
                  <a:buFont typeface="+mj-lt"/>
                  <a:buAutoNum type="arabicPeriod" startAt="8"/>
                  <a:tabLst>
                    <a:tab pos="1320800" algn="l"/>
                    <a:tab pos="3894138" algn="l"/>
                    <a:tab pos="5537200" algn="l"/>
                    <a:tab pos="7027863" algn="l"/>
                  </a:tabLst>
                </a:pPr>
                <a:r>
                  <a:rPr lang="en-US" sz="3600" dirty="0" smtClean="0">
                    <a:solidFill>
                      <a:srgbClr val="C00000"/>
                    </a:solidFill>
                    <a:latin typeface="Arial" panose="020B0604020202020204" pitchFamily="34" charset="0"/>
                    <a:cs typeface="Arial" panose="020B0604020202020204" pitchFamily="34" charset="0"/>
                  </a:rPr>
                  <a:t>a.</a:t>
                </a:r>
                <a:r>
                  <a:rPr lang="en-US" sz="3600" dirty="0" smtClean="0">
                    <a:latin typeface="Arial" panose="020B0604020202020204" pitchFamily="34" charset="0"/>
                    <a:cs typeface="Arial" panose="020B0604020202020204" pitchFamily="34" charset="0"/>
                  </a:rPr>
                  <a:t> </a:t>
                </a:r>
                <a:r>
                  <a:rPr lang="en-US" sz="3600" i="1" dirty="0" smtClean="0">
                    <a:latin typeface="Arial" panose="020B0604020202020204" pitchFamily="34" charset="0"/>
                    <a:cs typeface="Arial" panose="020B0604020202020204" pitchFamily="34" charset="0"/>
                  </a:rPr>
                  <a:t>a</a:t>
                </a:r>
                <a:r>
                  <a:rPr lang="en-US" sz="3600" dirty="0" smtClean="0">
                    <a:latin typeface="Arial" panose="020B0604020202020204" pitchFamily="34" charset="0"/>
                    <a:cs typeface="Arial" panose="020B0604020202020204" pitchFamily="34" charset="0"/>
                  </a:rPr>
                  <a:t> = 20,000, </a:t>
                </a:r>
                <a:r>
                  <a:rPr lang="en-US" sz="3600" i="1" dirty="0" smtClean="0">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 = 0.9	</a:t>
                </a:r>
                <a:r>
                  <a:rPr lang="en-US" sz="3600" dirty="0">
                    <a:solidFill>
                      <a:srgbClr val="C00000"/>
                    </a:solidFill>
                    <a:latin typeface="Arial" panose="020B0604020202020204" pitchFamily="34" charset="0"/>
                    <a:cs typeface="Arial" panose="020B0604020202020204" pitchFamily="34" charset="0"/>
                  </a:rPr>
                  <a:t>b.</a:t>
                </a:r>
                <a:r>
                  <a:rPr lang="en-US" sz="3600" dirty="0">
                    <a:latin typeface="Arial" panose="020B0604020202020204" pitchFamily="34" charset="0"/>
                    <a:cs typeface="Arial" panose="020B0604020202020204" pitchFamily="34" charset="0"/>
                  </a:rPr>
                  <a:t> £14580 </a:t>
                </a: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c.</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10% </a:t>
                </a:r>
                <a:endParaRPr lang="en-US" sz="3600" dirty="0" smtClean="0">
                  <a:latin typeface="Arial" panose="020B0604020202020204" pitchFamily="34" charset="0"/>
                  <a:cs typeface="Arial" panose="020B0604020202020204" pitchFamily="34" charset="0"/>
                </a:endParaRPr>
              </a:p>
              <a:p>
                <a:pPr marL="690563" indent="-690563">
                  <a:spcAft>
                    <a:spcPts val="600"/>
                  </a:spcAft>
                  <a:buClr>
                    <a:srgbClr val="C00000"/>
                  </a:buClr>
                  <a:buFont typeface="+mj-lt"/>
                  <a:buAutoNum type="arabicPeriod" startAt="8"/>
                  <a:tabLst>
                    <a:tab pos="1320800" algn="l"/>
                    <a:tab pos="3894138" algn="l"/>
                    <a:tab pos="5262563" algn="l"/>
                    <a:tab pos="7027863" algn="l"/>
                  </a:tabLst>
                </a:pPr>
                <a:r>
                  <a:rPr lang="en-US" sz="3600" dirty="0" smtClean="0">
                    <a:solidFill>
                      <a:srgbClr val="C00000"/>
                    </a:solidFill>
                    <a:latin typeface="Arial" panose="020B0604020202020204" pitchFamily="34" charset="0"/>
                    <a:cs typeface="Arial" panose="020B0604020202020204" pitchFamily="34" charset="0"/>
                  </a:rPr>
                  <a:t>a.</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b. i. </a:t>
                </a:r>
                <a:r>
                  <a:rPr lang="en-US" sz="3600" i="1" dirty="0" smtClean="0">
                    <a:latin typeface="Arial" panose="020B0604020202020204" pitchFamily="34" charset="0"/>
                    <a:cs typeface="Arial" panose="020B0604020202020204" pitchFamily="34" charset="0"/>
                  </a:rPr>
                  <a:t>p</a:t>
                </a:r>
                <a:r>
                  <a:rPr lang="en-US" sz="3600" dirty="0" smtClean="0">
                    <a:latin typeface="Arial" panose="020B0604020202020204" pitchFamily="34" charset="0"/>
                    <a:cs typeface="Arial" panose="020B0604020202020204" pitchFamily="34" charset="0"/>
                  </a:rPr>
                  <a:t> </a:t>
                </a:r>
                <a:r>
                  <a:rPr lang="en-US" sz="3600" dirty="0"/>
                  <a:t>≈</a:t>
                </a:r>
                <a:r>
                  <a:rPr lang="en-US" sz="3600" dirty="0" smtClean="0">
                    <a:latin typeface="Arial" panose="020B0604020202020204" pitchFamily="34" charset="0"/>
                    <a:cs typeface="Arial" panose="020B0604020202020204" pitchFamily="34" charset="0"/>
                  </a:rPr>
                  <a:t> 4.5 million</a:t>
                </a:r>
                <a:br>
                  <a:rPr lang="en-US" sz="3600" dirty="0" smtClean="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  </a:t>
                </a:r>
                <a:r>
                  <a:rPr lang="en-US" sz="3600" dirty="0" smtClean="0">
                    <a:solidFill>
                      <a:srgbClr val="C00000"/>
                    </a:solidFill>
                    <a:latin typeface="Arial" panose="020B0604020202020204" pitchFamily="34" charset="0"/>
                    <a:cs typeface="Arial" panose="020B0604020202020204" pitchFamily="34" charset="0"/>
                  </a:rPr>
                  <a:t>ii.</a:t>
                </a:r>
                <a:r>
                  <a:rPr lang="en-US" sz="3600" dirty="0" smtClean="0">
                    <a:latin typeface="Arial" panose="020B0604020202020204" pitchFamily="34" charset="0"/>
                    <a:cs typeface="Arial" panose="020B0604020202020204" pitchFamily="34" charset="0"/>
                  </a:rPr>
                  <a:t> </a:t>
                </a:r>
                <a:r>
                  <a:rPr lang="en-US" sz="3600" i="1" dirty="0">
                    <a:latin typeface="Arial" panose="020B0604020202020204" pitchFamily="34" charset="0"/>
                    <a:cs typeface="Arial" panose="020B0604020202020204" pitchFamily="34" charset="0"/>
                  </a:rPr>
                  <a:t>t</a:t>
                </a:r>
                <a:r>
                  <a:rPr lang="en-US" sz="3600" dirty="0" smtClean="0">
                    <a:latin typeface="Arial" panose="020B0604020202020204" pitchFamily="34" charset="0"/>
                    <a:cs typeface="Arial" panose="020B0604020202020204" pitchFamily="34" charset="0"/>
                  </a:rPr>
                  <a:t> </a:t>
                </a:r>
                <a:r>
                  <a:rPr lang="en-US" sz="3600" dirty="0"/>
                  <a:t>≈</a:t>
                </a:r>
                <a:r>
                  <a:rPr lang="en-US" sz="3600" dirty="0" smtClean="0">
                    <a:latin typeface="Arial" panose="020B0604020202020204" pitchFamily="34" charset="0"/>
                    <a:cs typeface="Arial" panose="020B0604020202020204" pitchFamily="34" charset="0"/>
                  </a:rPr>
                  <a:t> 4.6 years</a:t>
                </a:r>
                <a:endParaRPr lang="en-US" sz="3600" dirty="0">
                  <a:solidFill>
                    <a:srgbClr val="C00000"/>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211843"/>
                <a:ext cx="8568952" cy="5614422"/>
              </a:xfrm>
              <a:prstGeom prst="rect">
                <a:avLst/>
              </a:prstGeom>
              <a:blipFill rotWithShape="0">
                <a:blip r:embed="rId4"/>
                <a:stretch>
                  <a:fillRect l="-1920" b="-434"/>
                </a:stretch>
              </a:blipFill>
            </p:spPr>
            <p:txBody>
              <a:bodyPr/>
              <a:lstStyle/>
              <a:p>
                <a:r>
                  <a:rPr lang="en-US">
                    <a:noFill/>
                  </a:rPr>
                  <a:t> </a:t>
                </a:r>
              </a:p>
            </p:txBody>
          </p:sp>
        </mc:Fallback>
      </mc:AlternateContent>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292080" y="2662880"/>
            <a:ext cx="3462335" cy="3934472"/>
          </a:xfrm>
          <a:prstGeom prst="rect">
            <a:avLst/>
          </a:prstGeom>
        </p:spPr>
      </p:pic>
    </p:spTree>
    <p:extLst>
      <p:ext uri="{BB962C8B-B14F-4D97-AF65-F5344CB8AC3E}">
        <p14:creationId xmlns:p14="http://schemas.microsoft.com/office/powerpoint/2010/main" val="3799552922"/>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19.4 – </a:t>
            </a:r>
            <a:r>
              <a:rPr lang="en-US" sz="4000" dirty="0" smtClean="0">
                <a:latin typeface="Arial" panose="020B0604020202020204" pitchFamily="34" charset="0"/>
                <a:cs typeface="Arial" panose="020B0604020202020204" pitchFamily="34" charset="0"/>
              </a:rPr>
              <a:t>Exponential Functions</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708</a:t>
            </a:r>
            <a:endParaRPr lang="en-GB" sz="1400" b="1" dirty="0">
              <a:latin typeface="Calibri" panose="020F0502020204030204" pitchFamily="34" charset="0"/>
            </a:endParaRPr>
          </a:p>
        </p:txBody>
      </p:sp>
      <p:sp>
        <p:nvSpPr>
          <p:cNvPr id="3" name="Rectangle 2"/>
          <p:cNvSpPr/>
          <p:nvPr/>
        </p:nvSpPr>
        <p:spPr>
          <a:xfrm>
            <a:off x="251520" y="1211843"/>
            <a:ext cx="8568952" cy="5632311"/>
          </a:xfrm>
          <a:prstGeom prst="rect">
            <a:avLst/>
          </a:prstGeom>
        </p:spPr>
        <p:txBody>
          <a:bodyPr wrap="square">
            <a:spAutoFit/>
          </a:bodyPr>
          <a:lstStyle/>
          <a:p>
            <a:pPr marL="742950" indent="-742950">
              <a:spcAft>
                <a:spcPts val="600"/>
              </a:spcAft>
              <a:buClr>
                <a:srgbClr val="C00000"/>
              </a:buClr>
              <a:buFont typeface="+mj-lt"/>
              <a:buAutoNum type="arabicPeriod" startAt="11"/>
              <a:tabLst>
                <a:tab pos="1320800" algn="l"/>
                <a:tab pos="3894138" algn="l"/>
                <a:tab pos="5537200" algn="l"/>
                <a:tab pos="7027863" algn="l"/>
              </a:tabLst>
            </a:pPr>
            <a:r>
              <a:rPr lang="en-US" sz="3600" dirty="0" smtClean="0">
                <a:solidFill>
                  <a:srgbClr val="C00000"/>
                </a:solidFill>
                <a:latin typeface="Arial" panose="020B0604020202020204" pitchFamily="34" charset="0"/>
                <a:cs typeface="Arial" panose="020B0604020202020204" pitchFamily="34" charset="0"/>
              </a:rPr>
              <a:t>a.</a:t>
            </a:r>
            <a:r>
              <a:rPr lang="en-US" sz="3600" dirty="0" smtClean="0">
                <a:latin typeface="Arial" panose="020B0604020202020204" pitchFamily="34" charset="0"/>
                <a:cs typeface="Arial" panose="020B0604020202020204" pitchFamily="34" charset="0"/>
              </a:rPr>
              <a:t> V = 10,000 x 1.04</a:t>
            </a:r>
            <a:r>
              <a:rPr lang="en-US" sz="3600" i="1" baseline="30000" dirty="0" smtClean="0">
                <a:latin typeface="Arial" panose="020B0604020202020204" pitchFamily="34" charset="0"/>
                <a:cs typeface="Arial" panose="020B0604020202020204" pitchFamily="34" charset="0"/>
              </a:rPr>
              <a:t>t</a:t>
            </a:r>
            <a:r>
              <a:rPr lang="en-US" sz="3600" i="1" dirty="0" smtClean="0">
                <a:solidFill>
                  <a:srgbClr val="C00000"/>
                </a:solidFill>
                <a:latin typeface="Arial" panose="020B0604020202020204" pitchFamily="34" charset="0"/>
                <a:cs typeface="Arial" panose="020B0604020202020204" pitchFamily="34" charset="0"/>
              </a:rPr>
              <a:t/>
            </a:r>
            <a:br>
              <a:rPr lang="en-US" sz="3600" i="1"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b.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c. </a:t>
            </a:r>
            <a:r>
              <a:rPr lang="en-US" sz="3600" i="1" dirty="0"/>
              <a:t>t</a:t>
            </a:r>
            <a:r>
              <a:rPr lang="en-US" sz="3600" dirty="0"/>
              <a:t> ≈ 2.4 years</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138" t="26901" r="33190" b="11151"/>
          <a:stretch/>
        </p:blipFill>
        <p:spPr>
          <a:xfrm>
            <a:off x="4896729" y="1772816"/>
            <a:ext cx="3851735" cy="4835159"/>
          </a:xfrm>
          <a:prstGeom prst="rect">
            <a:avLst/>
          </a:prstGeom>
        </p:spPr>
      </p:pic>
    </p:spTree>
    <p:extLst>
      <p:ext uri="{BB962C8B-B14F-4D97-AF65-F5344CB8AC3E}">
        <p14:creationId xmlns:p14="http://schemas.microsoft.com/office/powerpoint/2010/main" val="1768233974"/>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19.5 – </a:t>
            </a:r>
            <a:r>
              <a:rPr lang="en-US" sz="4000" dirty="0" smtClean="0">
                <a:latin typeface="Arial" panose="020B0604020202020204" pitchFamily="34" charset="0"/>
                <a:cs typeface="Arial" panose="020B0604020202020204" pitchFamily="34" charset="0"/>
              </a:rPr>
              <a:t>Non-Linear Graphs</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708</a:t>
            </a:r>
            <a:endParaRPr lang="en-GB" sz="1400" b="1" dirty="0">
              <a:latin typeface="Calibri" panose="020F0502020204030204" pitchFamily="34" charset="0"/>
            </a:endParaRPr>
          </a:p>
        </p:txBody>
      </p:sp>
      <p:sp>
        <p:nvSpPr>
          <p:cNvPr id="3" name="Rectangle 2"/>
          <p:cNvSpPr/>
          <p:nvPr/>
        </p:nvSpPr>
        <p:spPr>
          <a:xfrm>
            <a:off x="251520" y="1211843"/>
            <a:ext cx="8568952" cy="5170646"/>
          </a:xfrm>
          <a:prstGeom prst="rect">
            <a:avLst/>
          </a:prstGeom>
        </p:spPr>
        <p:txBody>
          <a:bodyPr wrap="square">
            <a:spAutoFit/>
          </a:bodyPr>
          <a:lstStyle/>
          <a:p>
            <a:pPr marL="620713" indent="-620713">
              <a:spcAft>
                <a:spcPts val="600"/>
              </a:spcAft>
              <a:buClr>
                <a:srgbClr val="C00000"/>
              </a:buClr>
              <a:buFont typeface="+mj-lt"/>
              <a:buAutoNum type="arabicPeriod"/>
              <a:tabLst>
                <a:tab pos="1311275" algn="l"/>
                <a:tab pos="3036888" algn="l"/>
                <a:tab pos="5537200" algn="l"/>
                <a:tab pos="7027863" algn="l"/>
              </a:tabLst>
            </a:pPr>
            <a:r>
              <a:rPr lang="en-US" sz="4500" dirty="0">
                <a:latin typeface="Arial" panose="020B0604020202020204" pitchFamily="34" charset="0"/>
                <a:cs typeface="Arial" panose="020B0604020202020204" pitchFamily="34" charset="0"/>
              </a:rPr>
              <a:t>i = A, ii = D, iii </a:t>
            </a:r>
            <a:r>
              <a:rPr lang="en-US" sz="4500" dirty="0" smtClean="0">
                <a:latin typeface="Arial" panose="020B0604020202020204" pitchFamily="34" charset="0"/>
                <a:cs typeface="Arial" panose="020B0604020202020204" pitchFamily="34" charset="0"/>
              </a:rPr>
              <a:t>= </a:t>
            </a:r>
            <a:r>
              <a:rPr lang="en-US" sz="4500" dirty="0">
                <a:latin typeface="Arial" panose="020B0604020202020204" pitchFamily="34" charset="0"/>
                <a:cs typeface="Arial" panose="020B0604020202020204" pitchFamily="34" charset="0"/>
              </a:rPr>
              <a:t>C, </a:t>
            </a:r>
            <a:r>
              <a:rPr lang="en-US" sz="4500" dirty="0" smtClean="0">
                <a:latin typeface="Arial" panose="020B0604020202020204" pitchFamily="34" charset="0"/>
                <a:cs typeface="Arial" panose="020B0604020202020204" pitchFamily="34" charset="0"/>
              </a:rPr>
              <a:t>iv </a:t>
            </a:r>
            <a:r>
              <a:rPr lang="en-US" sz="4500" dirty="0">
                <a:latin typeface="Arial" panose="020B0604020202020204" pitchFamily="34" charset="0"/>
                <a:cs typeface="Arial" panose="020B0604020202020204" pitchFamily="34" charset="0"/>
              </a:rPr>
              <a:t>= D</a:t>
            </a:r>
          </a:p>
          <a:p>
            <a:pPr marL="620713" indent="-620713">
              <a:spcAft>
                <a:spcPts val="600"/>
              </a:spcAft>
              <a:buClr>
                <a:srgbClr val="C00000"/>
              </a:buClr>
              <a:buFont typeface="+mj-lt"/>
              <a:buAutoNum type="arabicPeriod"/>
              <a:tabLst>
                <a:tab pos="1311275" algn="l"/>
                <a:tab pos="3036888" algn="l"/>
                <a:tab pos="5537200" algn="l"/>
                <a:tab pos="7027863" algn="l"/>
              </a:tabLst>
            </a:pPr>
            <a:r>
              <a:rPr lang="en-US" sz="4500" dirty="0" smtClean="0">
                <a:latin typeface="Arial" panose="020B0604020202020204" pitchFamily="34" charset="0"/>
                <a:cs typeface="Arial" panose="020B0604020202020204" pitchFamily="34" charset="0"/>
              </a:rPr>
              <a:t>180 </a:t>
            </a:r>
            <a:r>
              <a:rPr lang="en-US" sz="4500" dirty="0">
                <a:latin typeface="Arial" panose="020B0604020202020204" pitchFamily="34" charset="0"/>
                <a:cs typeface="Arial" panose="020B0604020202020204" pitchFamily="34" charset="0"/>
              </a:rPr>
              <a:t>m</a:t>
            </a:r>
          </a:p>
          <a:p>
            <a:pPr marL="620713" indent="-620713">
              <a:spcAft>
                <a:spcPts val="600"/>
              </a:spcAft>
              <a:buClr>
                <a:srgbClr val="C00000"/>
              </a:buClr>
              <a:buFont typeface="+mj-lt"/>
              <a:buAutoNum type="arabicPeriod"/>
              <a:tabLst>
                <a:tab pos="1311275" algn="l"/>
                <a:tab pos="3036888" algn="l"/>
                <a:tab pos="5537200" algn="l"/>
                <a:tab pos="7027863" algn="l"/>
              </a:tabLst>
            </a:pPr>
            <a:r>
              <a:rPr lang="en-US" sz="4500" dirty="0" smtClean="0">
                <a:solidFill>
                  <a:srgbClr val="C00000"/>
                </a:solidFill>
                <a:latin typeface="Arial" panose="020B0604020202020204" pitchFamily="34" charset="0"/>
                <a:cs typeface="Arial" panose="020B0604020202020204" pitchFamily="34" charset="0"/>
              </a:rPr>
              <a:t>a.</a:t>
            </a:r>
            <a:r>
              <a:rPr lang="en-US" sz="4500" dirty="0" smtClean="0">
                <a:latin typeface="Arial" panose="020B0604020202020204" pitchFamily="34" charset="0"/>
                <a:cs typeface="Arial" panose="020B0604020202020204" pitchFamily="34" charset="0"/>
              </a:rPr>
              <a:t> 3	</a:t>
            </a:r>
            <a:r>
              <a:rPr lang="en-US" sz="4500" dirty="0" smtClean="0">
                <a:solidFill>
                  <a:srgbClr val="C00000"/>
                </a:solidFill>
                <a:latin typeface="Arial" panose="020B0604020202020204" pitchFamily="34" charset="0"/>
                <a:cs typeface="Arial" panose="020B0604020202020204" pitchFamily="34" charset="0"/>
              </a:rPr>
              <a:t>b.</a:t>
            </a:r>
            <a:r>
              <a:rPr lang="en-US" sz="4500" dirty="0" smtClean="0">
                <a:latin typeface="Arial" panose="020B0604020202020204" pitchFamily="34" charset="0"/>
                <a:cs typeface="Arial" panose="020B0604020202020204" pitchFamily="34" charset="0"/>
              </a:rPr>
              <a:t> </a:t>
            </a:r>
            <a:r>
              <a:rPr lang="en-US" sz="4500" dirty="0">
                <a:latin typeface="Arial" panose="020B0604020202020204" pitchFamily="34" charset="0"/>
                <a:cs typeface="Arial" panose="020B0604020202020204" pitchFamily="34" charset="0"/>
              </a:rPr>
              <a:t>1.5 </a:t>
            </a:r>
            <a:r>
              <a:rPr lang="en-US" sz="4500" dirty="0" smtClean="0">
                <a:latin typeface="Arial" panose="020B0604020202020204" pitchFamily="34" charset="0"/>
                <a:cs typeface="Arial" panose="020B0604020202020204" pitchFamily="34" charset="0"/>
              </a:rPr>
              <a:t>	</a:t>
            </a:r>
            <a:r>
              <a:rPr lang="en-US" sz="4500" dirty="0" smtClean="0">
                <a:solidFill>
                  <a:srgbClr val="C00000"/>
                </a:solidFill>
                <a:latin typeface="Arial" panose="020B0604020202020204" pitchFamily="34" charset="0"/>
                <a:cs typeface="Arial" panose="020B0604020202020204" pitchFamily="34" charset="0"/>
              </a:rPr>
              <a:t>c.</a:t>
            </a:r>
            <a:r>
              <a:rPr lang="en-US" sz="4500" dirty="0" smtClean="0">
                <a:latin typeface="Arial" panose="020B0604020202020204" pitchFamily="34" charset="0"/>
                <a:cs typeface="Arial" panose="020B0604020202020204" pitchFamily="34" charset="0"/>
              </a:rPr>
              <a:t> </a:t>
            </a:r>
            <a:r>
              <a:rPr lang="en-US" sz="4500" dirty="0">
                <a:latin typeface="Arial" panose="020B0604020202020204" pitchFamily="34" charset="0"/>
                <a:cs typeface="Arial" panose="020B0604020202020204" pitchFamily="34" charset="0"/>
              </a:rPr>
              <a:t>-1</a:t>
            </a:r>
          </a:p>
          <a:p>
            <a:pPr marL="620713" indent="-620713">
              <a:spcAft>
                <a:spcPts val="600"/>
              </a:spcAft>
              <a:buClr>
                <a:srgbClr val="C00000"/>
              </a:buClr>
              <a:buFont typeface="+mj-lt"/>
              <a:buAutoNum type="arabicPeriod"/>
              <a:tabLst>
                <a:tab pos="1311275" algn="l"/>
                <a:tab pos="3036888" algn="l"/>
                <a:tab pos="5537200" algn="l"/>
                <a:tab pos="7027863" algn="l"/>
              </a:tabLst>
            </a:pPr>
            <a:r>
              <a:rPr lang="en-US" sz="4500" dirty="0" smtClean="0">
                <a:solidFill>
                  <a:srgbClr val="C00000"/>
                </a:solidFill>
                <a:latin typeface="Arial" panose="020B0604020202020204" pitchFamily="34" charset="0"/>
                <a:cs typeface="Arial" panose="020B0604020202020204" pitchFamily="34" charset="0"/>
              </a:rPr>
              <a:t>a.</a:t>
            </a:r>
            <a:r>
              <a:rPr lang="en-US" sz="4500" dirty="0" smtClean="0">
                <a:latin typeface="Arial" panose="020B0604020202020204" pitchFamily="34" charset="0"/>
                <a:cs typeface="Arial" panose="020B0604020202020204" pitchFamily="34" charset="0"/>
              </a:rPr>
              <a:t> 	As </a:t>
            </a:r>
            <a:r>
              <a:rPr lang="en-US" sz="4500" dirty="0">
                <a:latin typeface="Arial" panose="020B0604020202020204" pitchFamily="34" charset="0"/>
                <a:cs typeface="Arial" panose="020B0604020202020204" pitchFamily="34" charset="0"/>
              </a:rPr>
              <a:t>time increases, the </a:t>
            </a:r>
            <a:r>
              <a:rPr lang="en-US" sz="4500" dirty="0" smtClean="0">
                <a:latin typeface="Arial" panose="020B0604020202020204" pitchFamily="34" charset="0"/>
                <a:cs typeface="Arial" panose="020B0604020202020204" pitchFamily="34" charset="0"/>
              </a:rPr>
              <a:t>	height 	increases </a:t>
            </a:r>
            <a:r>
              <a:rPr lang="en-US" sz="4500" dirty="0">
                <a:latin typeface="Arial" panose="020B0604020202020204" pitchFamily="34" charset="0"/>
                <a:cs typeface="Arial" panose="020B0604020202020204" pitchFamily="34" charset="0"/>
              </a:rPr>
              <a:t>at a </a:t>
            </a:r>
            <a:r>
              <a:rPr lang="en-US" sz="4500" dirty="0" smtClean="0">
                <a:latin typeface="Arial" panose="020B0604020202020204" pitchFamily="34" charset="0"/>
                <a:cs typeface="Arial" panose="020B0604020202020204" pitchFamily="34" charset="0"/>
              </a:rPr>
              <a:t/>
            </a:r>
            <a:br>
              <a:rPr lang="en-US" sz="4500" dirty="0" smtClean="0">
                <a:latin typeface="Arial" panose="020B0604020202020204" pitchFamily="34" charset="0"/>
                <a:cs typeface="Arial" panose="020B0604020202020204" pitchFamily="34" charset="0"/>
              </a:rPr>
            </a:br>
            <a:r>
              <a:rPr lang="en-US" sz="4500" dirty="0" smtClean="0">
                <a:latin typeface="Arial" panose="020B0604020202020204" pitchFamily="34" charset="0"/>
                <a:cs typeface="Arial" panose="020B0604020202020204" pitchFamily="34" charset="0"/>
              </a:rPr>
              <a:t>	faster rate</a:t>
            </a:r>
            <a:r>
              <a:rPr lang="en-US" sz="4500" dirty="0">
                <a:latin typeface="Arial" panose="020B0604020202020204" pitchFamily="34" charset="0"/>
                <a:cs typeface="Arial" panose="020B0604020202020204" pitchFamily="34" charset="0"/>
              </a:rPr>
              <a:t>, </a:t>
            </a:r>
            <a:r>
              <a:rPr lang="en-US" sz="4500" dirty="0" smtClean="0">
                <a:latin typeface="Arial" panose="020B0604020202020204" pitchFamily="34" charset="0"/>
                <a:cs typeface="Arial" panose="020B0604020202020204" pitchFamily="34" charset="0"/>
              </a:rPr>
              <a:t/>
            </a:r>
            <a:br>
              <a:rPr lang="en-US" sz="4500" dirty="0" smtClean="0">
                <a:latin typeface="Arial" panose="020B0604020202020204" pitchFamily="34" charset="0"/>
                <a:cs typeface="Arial" panose="020B0604020202020204" pitchFamily="34" charset="0"/>
              </a:rPr>
            </a:br>
            <a:r>
              <a:rPr lang="en-US" sz="4500" dirty="0" smtClean="0">
                <a:solidFill>
                  <a:srgbClr val="C00000"/>
                </a:solidFill>
                <a:latin typeface="Arial" panose="020B0604020202020204" pitchFamily="34" charset="0"/>
                <a:cs typeface="Arial" panose="020B0604020202020204" pitchFamily="34" charset="0"/>
              </a:rPr>
              <a:t>b.</a:t>
            </a:r>
            <a:r>
              <a:rPr lang="en-US" sz="4500" dirty="0" smtClean="0">
                <a:latin typeface="Arial" panose="020B0604020202020204" pitchFamily="34" charset="0"/>
                <a:cs typeface="Arial" panose="020B0604020202020204" pitchFamily="34" charset="0"/>
              </a:rPr>
              <a:t> 	B</a:t>
            </a:r>
            <a:endParaRPr lang="en-US" sz="4500" dirty="0"/>
          </a:p>
        </p:txBody>
      </p:sp>
    </p:spTree>
    <p:extLst>
      <p:ext uri="{BB962C8B-B14F-4D97-AF65-F5344CB8AC3E}">
        <p14:creationId xmlns:p14="http://schemas.microsoft.com/office/powerpoint/2010/main" val="1702856240"/>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19.5 – </a:t>
            </a:r>
            <a:r>
              <a:rPr lang="en-US" sz="4000" dirty="0" smtClean="0">
                <a:latin typeface="Arial" panose="020B0604020202020204" pitchFamily="34" charset="0"/>
                <a:cs typeface="Arial" panose="020B0604020202020204" pitchFamily="34" charset="0"/>
              </a:rPr>
              <a:t>Non-Linear Graphs</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708</a:t>
            </a:r>
            <a:endParaRPr lang="en-GB" sz="1400" b="1" dirty="0">
              <a:latin typeface="Calibri" panose="020F0502020204030204" pitchFamily="34" charset="0"/>
            </a:endParaRPr>
          </a:p>
        </p:txBody>
      </p:sp>
      <p:sp>
        <p:nvSpPr>
          <p:cNvPr id="3" name="Rectangle 2"/>
          <p:cNvSpPr/>
          <p:nvPr/>
        </p:nvSpPr>
        <p:spPr>
          <a:xfrm>
            <a:off x="251520" y="1211843"/>
            <a:ext cx="8568952" cy="5539978"/>
          </a:xfrm>
          <a:prstGeom prst="rect">
            <a:avLst/>
          </a:prstGeom>
        </p:spPr>
        <p:txBody>
          <a:bodyPr wrap="square">
            <a:spAutoFit/>
          </a:bodyPr>
          <a:lstStyle/>
          <a:p>
            <a:pPr marL="465138" indent="-465138">
              <a:spcAft>
                <a:spcPts val="600"/>
              </a:spcAft>
              <a:buClr>
                <a:srgbClr val="C00000"/>
              </a:buClr>
              <a:buFont typeface="+mj-lt"/>
              <a:buAutoNum type="arabicPeriod" startAt="5"/>
              <a:tabLst>
                <a:tab pos="1311275" algn="l"/>
                <a:tab pos="3036888" algn="l"/>
                <a:tab pos="5537200" algn="l"/>
                <a:tab pos="7027863" algn="l"/>
              </a:tabLst>
            </a:pPr>
            <a:r>
              <a:rPr lang="en-US" sz="3000" dirty="0" smtClean="0">
                <a:solidFill>
                  <a:srgbClr val="C00000"/>
                </a:solidFill>
                <a:latin typeface="Arial" panose="020B0604020202020204" pitchFamily="34" charset="0"/>
                <a:cs typeface="Arial" panose="020B0604020202020204" pitchFamily="34" charset="0"/>
              </a:rPr>
              <a:t>a.</a:t>
            </a:r>
            <a:r>
              <a:rPr lang="en-US" sz="3000" dirty="0" smtClean="0">
                <a:latin typeface="Arial" panose="020B0604020202020204" pitchFamily="34" charset="0"/>
                <a:cs typeface="Arial" panose="020B0604020202020204" pitchFamily="34" charset="0"/>
              </a:rPr>
              <a:t> </a:t>
            </a:r>
            <a:r>
              <a:rPr lang="en-US" sz="3000" i="1" dirty="0" smtClean="0">
                <a:latin typeface="Arial" panose="020B0604020202020204" pitchFamily="34" charset="0"/>
                <a:cs typeface="Arial" panose="020B0604020202020204" pitchFamily="34" charset="0"/>
              </a:rPr>
              <a:t>T</a:t>
            </a:r>
            <a:r>
              <a:rPr lang="en-US" sz="3000" dirty="0" smtClean="0">
                <a:latin typeface="Arial" panose="020B0604020202020204" pitchFamily="34" charset="0"/>
                <a:cs typeface="Arial" panose="020B0604020202020204" pitchFamily="34" charset="0"/>
              </a:rPr>
              <a:t> = 60°C</a:t>
            </a:r>
            <a:endParaRPr lang="en-US" sz="3000" dirty="0">
              <a:latin typeface="Arial" panose="020B0604020202020204" pitchFamily="34" charset="0"/>
              <a:cs typeface="Arial" panose="020B0604020202020204" pitchFamily="34" charset="0"/>
            </a:endParaRPr>
          </a:p>
          <a:p>
            <a:pPr marL="914400" lvl="1" indent="-457200">
              <a:spcAft>
                <a:spcPts val="600"/>
              </a:spcAft>
              <a:buClr>
                <a:srgbClr val="C00000"/>
              </a:buClr>
              <a:buFont typeface="+mj-lt"/>
              <a:buAutoNum type="alphaLcPeriod" startAt="2"/>
              <a:tabLst>
                <a:tab pos="1311275" algn="l"/>
                <a:tab pos="3036888" algn="l"/>
                <a:tab pos="5537200" algn="l"/>
                <a:tab pos="7027863" algn="l"/>
              </a:tabLst>
            </a:pPr>
            <a:r>
              <a:rPr lang="en-US" sz="3000" dirty="0" smtClean="0">
                <a:latin typeface="Arial" panose="020B0604020202020204" pitchFamily="34" charset="0"/>
                <a:cs typeface="Arial" panose="020B0604020202020204" pitchFamily="34" charset="0"/>
              </a:rPr>
              <a:t>The </a:t>
            </a:r>
            <a:r>
              <a:rPr lang="en-US" sz="3000" dirty="0">
                <a:latin typeface="Arial" panose="020B0604020202020204" pitchFamily="34" charset="0"/>
                <a:cs typeface="Arial" panose="020B0604020202020204" pitchFamily="34" charset="0"/>
              </a:rPr>
              <a:t>rate of temperature change </a:t>
            </a:r>
            <a:r>
              <a:rPr lang="en-US" sz="3000" dirty="0" smtClean="0">
                <a:latin typeface="Arial" panose="020B0604020202020204" pitchFamily="34" charset="0"/>
                <a:cs typeface="Arial" panose="020B0604020202020204" pitchFamily="34" charset="0"/>
              </a:rPr>
              <a:t>decreases </a:t>
            </a:r>
            <a:r>
              <a:rPr lang="en-US" sz="3000" dirty="0">
                <a:latin typeface="Arial" panose="020B0604020202020204" pitchFamily="34" charset="0"/>
                <a:cs typeface="Arial" panose="020B0604020202020204" pitchFamily="34" charset="0"/>
              </a:rPr>
              <a:t>over </a:t>
            </a:r>
            <a:r>
              <a:rPr lang="en-US" sz="3000" dirty="0" smtClean="0">
                <a:latin typeface="Arial" panose="020B0604020202020204" pitchFamily="34" charset="0"/>
                <a:cs typeface="Arial" panose="020B0604020202020204" pitchFamily="34" charset="0"/>
              </a:rPr>
              <a:t>time</a:t>
            </a:r>
            <a:r>
              <a:rPr lang="en-US" sz="3000" dirty="0">
                <a:latin typeface="Arial" panose="020B0604020202020204" pitchFamily="34" charset="0"/>
                <a:cs typeface="Arial" panose="020B0604020202020204" pitchFamily="34" charset="0"/>
              </a:rPr>
              <a:t>. </a:t>
            </a:r>
            <a:endParaRPr lang="en-US" sz="3000" dirty="0" smtClean="0">
              <a:latin typeface="Arial" panose="020B0604020202020204" pitchFamily="34" charset="0"/>
              <a:cs typeface="Arial" panose="020B0604020202020204" pitchFamily="34" charset="0"/>
            </a:endParaRPr>
          </a:p>
          <a:p>
            <a:pPr marL="914400" lvl="1" indent="-457200">
              <a:spcAft>
                <a:spcPts val="600"/>
              </a:spcAft>
              <a:buClr>
                <a:srgbClr val="C00000"/>
              </a:buClr>
              <a:buFont typeface="+mj-lt"/>
              <a:buAutoNum type="alphaLcPeriod" startAt="2"/>
              <a:tabLst>
                <a:tab pos="1311275" algn="l"/>
                <a:tab pos="3036888" algn="l"/>
                <a:tab pos="5537200" algn="l"/>
                <a:tab pos="7027863" algn="l"/>
              </a:tabLst>
            </a:pPr>
            <a:r>
              <a:rPr lang="en-US" sz="3000" dirty="0" smtClean="0">
                <a:latin typeface="Arial" panose="020B0604020202020204" pitchFamily="34" charset="0"/>
                <a:cs typeface="Arial" panose="020B0604020202020204" pitchFamily="34" charset="0"/>
              </a:rPr>
              <a:t>10°C 	d. </a:t>
            </a:r>
            <a:r>
              <a:rPr lang="en-US" sz="3000" dirty="0"/>
              <a:t>≈ </a:t>
            </a:r>
            <a:r>
              <a:rPr lang="en-US" sz="3000" dirty="0" smtClean="0">
                <a:latin typeface="Arial" panose="020B0604020202020204" pitchFamily="34" charset="0"/>
                <a:cs typeface="Arial" panose="020B0604020202020204" pitchFamily="34" charset="0"/>
              </a:rPr>
              <a:t>0.1°C/sec</a:t>
            </a:r>
            <a:endParaRPr lang="en-US" sz="3000" dirty="0">
              <a:latin typeface="Arial" panose="020B0604020202020204" pitchFamily="34" charset="0"/>
              <a:cs typeface="Arial" panose="020B0604020202020204" pitchFamily="34" charset="0"/>
            </a:endParaRPr>
          </a:p>
          <a:p>
            <a:pPr marL="914400" lvl="1" indent="-457200">
              <a:spcAft>
                <a:spcPts val="600"/>
              </a:spcAft>
              <a:buClr>
                <a:srgbClr val="C00000"/>
              </a:buClr>
              <a:buFont typeface="+mj-lt"/>
              <a:buAutoNum type="alphaLcPeriod" startAt="2"/>
              <a:tabLst>
                <a:tab pos="1311275" algn="l"/>
                <a:tab pos="3036888" algn="l"/>
                <a:tab pos="5537200" algn="l"/>
                <a:tab pos="7027863" algn="l"/>
              </a:tabLst>
            </a:pPr>
            <a:r>
              <a:rPr lang="en-US" sz="3000" dirty="0" smtClean="0">
                <a:latin typeface="Arial" panose="020B0604020202020204" pitchFamily="34" charset="0"/>
                <a:cs typeface="Arial" panose="020B0604020202020204" pitchFamily="34" charset="0"/>
              </a:rPr>
              <a:t>No</a:t>
            </a:r>
            <a:r>
              <a:rPr lang="en-US" sz="3000" dirty="0">
                <a:latin typeface="Arial" panose="020B0604020202020204" pitchFamily="34" charset="0"/>
                <a:cs typeface="Arial" panose="020B0604020202020204" pitchFamily="34" charset="0"/>
              </a:rPr>
              <a:t>, the average rate of temperature reduction </a:t>
            </a:r>
            <a:r>
              <a:rPr lang="en-US" sz="3000" dirty="0"/>
              <a:t>≈</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0.2°C/sec between 0 and 400 seconds, </a:t>
            </a:r>
            <a:endParaRPr lang="en-US" sz="3000" dirty="0" smtClean="0">
              <a:latin typeface="Arial" panose="020B0604020202020204" pitchFamily="34" charset="0"/>
              <a:cs typeface="Arial" panose="020B0604020202020204" pitchFamily="34" charset="0"/>
            </a:endParaRPr>
          </a:p>
          <a:p>
            <a:pPr marL="914400" lvl="1" indent="-457200">
              <a:spcAft>
                <a:spcPts val="600"/>
              </a:spcAft>
              <a:buClr>
                <a:srgbClr val="C00000"/>
              </a:buClr>
              <a:buFont typeface="+mj-lt"/>
              <a:buAutoNum type="alphaLcPeriod" startAt="2"/>
              <a:tabLst>
                <a:tab pos="1311275" algn="l"/>
                <a:tab pos="3036888" algn="l"/>
                <a:tab pos="5537200" algn="l"/>
                <a:tab pos="7027863" algn="l"/>
              </a:tabLst>
            </a:pPr>
            <a:r>
              <a:rPr lang="en-US" sz="3000" dirty="0" smtClean="0">
                <a:latin typeface="Arial" panose="020B0604020202020204" pitchFamily="34" charset="0"/>
                <a:cs typeface="Arial" panose="020B0604020202020204" pitchFamily="34" charset="0"/>
              </a:rPr>
              <a:t>The </a:t>
            </a:r>
            <a:r>
              <a:rPr lang="en-US" sz="3000" dirty="0">
                <a:latin typeface="Arial" panose="020B0604020202020204" pitchFamily="34" charset="0"/>
                <a:cs typeface="Arial" panose="020B0604020202020204" pitchFamily="34" charset="0"/>
              </a:rPr>
              <a:t>average rate of temperature reduction over the first 300 seconds </a:t>
            </a:r>
            <a:r>
              <a:rPr lang="en-US" sz="3200" dirty="0"/>
              <a:t>≈</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0.25°C. This is faster than the rate of temperature reduction at exactly 300 seconds </a:t>
            </a:r>
            <a:r>
              <a:rPr lang="en-US" sz="3200" dirty="0"/>
              <a:t>≈</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0.08°C/sec</a:t>
            </a:r>
            <a:endParaRPr lang="en-US" sz="3000" dirty="0"/>
          </a:p>
        </p:txBody>
      </p:sp>
    </p:spTree>
    <p:extLst>
      <p:ext uri="{BB962C8B-B14F-4D97-AF65-F5344CB8AC3E}">
        <p14:creationId xmlns:p14="http://schemas.microsoft.com/office/powerpoint/2010/main" val="2098933681"/>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19.5 – </a:t>
            </a:r>
            <a:r>
              <a:rPr lang="en-US" sz="4000" dirty="0" smtClean="0">
                <a:latin typeface="Arial" panose="020B0604020202020204" pitchFamily="34" charset="0"/>
                <a:cs typeface="Arial" panose="020B0604020202020204" pitchFamily="34" charset="0"/>
              </a:rPr>
              <a:t>Non-Linear Graphs</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708</a:t>
            </a:r>
            <a:endParaRPr lang="en-GB" sz="1400" b="1" dirty="0">
              <a:latin typeface="Calibri" panose="020F0502020204030204" pitchFamily="34" charset="0"/>
            </a:endParaRPr>
          </a:p>
        </p:txBody>
      </p:sp>
      <p:sp>
        <p:nvSpPr>
          <p:cNvPr id="3" name="Rectangle 2"/>
          <p:cNvSpPr/>
          <p:nvPr/>
        </p:nvSpPr>
        <p:spPr>
          <a:xfrm>
            <a:off x="251520" y="1211843"/>
            <a:ext cx="8568952" cy="5432256"/>
          </a:xfrm>
          <a:prstGeom prst="rect">
            <a:avLst/>
          </a:prstGeom>
        </p:spPr>
        <p:txBody>
          <a:bodyPr wrap="square">
            <a:spAutoFit/>
          </a:bodyPr>
          <a:lstStyle/>
          <a:p>
            <a:pPr marL="514350" indent="-514350">
              <a:spcAft>
                <a:spcPts val="600"/>
              </a:spcAft>
              <a:buClr>
                <a:srgbClr val="C00000"/>
              </a:buClr>
              <a:buFont typeface="+mj-lt"/>
              <a:buAutoNum type="arabicPeriod" startAt="6"/>
              <a:tabLst>
                <a:tab pos="1311275" algn="l"/>
                <a:tab pos="2916238" algn="l"/>
                <a:tab pos="5951538" algn="l"/>
                <a:tab pos="7027863" algn="l"/>
              </a:tabLst>
            </a:pPr>
            <a:r>
              <a:rPr lang="en-US" sz="3000" dirty="0" smtClean="0">
                <a:solidFill>
                  <a:srgbClr val="C00000"/>
                </a:solidFill>
                <a:latin typeface="Arial" panose="020B0604020202020204" pitchFamily="34" charset="0"/>
                <a:cs typeface="Arial" panose="020B0604020202020204" pitchFamily="34" charset="0"/>
              </a:rPr>
              <a:t>a.</a:t>
            </a:r>
            <a:r>
              <a:rPr lang="en-US" sz="3000" dirty="0" smtClean="0">
                <a:latin typeface="Arial" panose="020B0604020202020204" pitchFamily="34" charset="0"/>
                <a:cs typeface="Arial" panose="020B0604020202020204" pitchFamily="34" charset="0"/>
              </a:rPr>
              <a:t> 10m/s</a:t>
            </a:r>
            <a:r>
              <a:rPr lang="en-US" sz="3000" baseline="30000" dirty="0" smtClean="0">
                <a:latin typeface="Arial" panose="020B0604020202020204" pitchFamily="34" charset="0"/>
                <a:cs typeface="Arial" panose="020B0604020202020204" pitchFamily="34" charset="0"/>
              </a:rPr>
              <a:t>-1</a:t>
            </a:r>
            <a:r>
              <a:rPr lang="en-US" sz="3000" dirty="0" smtClean="0">
                <a:latin typeface="Arial" panose="020B0604020202020204" pitchFamily="34" charset="0"/>
                <a:cs typeface="Arial" panose="020B0604020202020204" pitchFamily="34" charset="0"/>
              </a:rPr>
              <a:t>	</a:t>
            </a:r>
            <a:r>
              <a:rPr lang="en-US" sz="3000" dirty="0" smtClean="0">
                <a:solidFill>
                  <a:srgbClr val="C00000"/>
                </a:solidFill>
                <a:latin typeface="Arial" panose="020B0604020202020204" pitchFamily="34" charset="0"/>
                <a:cs typeface="Arial" panose="020B0604020202020204" pitchFamily="34" charset="0"/>
              </a:rPr>
              <a:t>b.</a:t>
            </a:r>
            <a:r>
              <a:rPr lang="en-US" sz="3000" dirty="0" smtClean="0">
                <a:latin typeface="Arial" panose="020B0604020202020204" pitchFamily="34" charset="0"/>
                <a:cs typeface="Arial" panose="020B0604020202020204" pitchFamily="34" charset="0"/>
              </a:rPr>
              <a:t> 10 seconds	</a:t>
            </a:r>
            <a:r>
              <a:rPr lang="en-US" sz="3000" dirty="0" smtClean="0">
                <a:solidFill>
                  <a:srgbClr val="C00000"/>
                </a:solidFill>
                <a:latin typeface="Arial" panose="020B0604020202020204" pitchFamily="34" charset="0"/>
                <a:cs typeface="Arial" panose="020B0604020202020204" pitchFamily="34" charset="0"/>
              </a:rPr>
              <a:t>c.</a:t>
            </a:r>
            <a:r>
              <a:rPr lang="en-US" sz="3000" dirty="0" smtClean="0">
                <a:latin typeface="Arial" panose="020B0604020202020204" pitchFamily="34" charset="0"/>
                <a:cs typeface="Arial" panose="020B0604020202020204" pitchFamily="34" charset="0"/>
              </a:rPr>
              <a:t> 24 seconds</a:t>
            </a:r>
          </a:p>
          <a:p>
            <a:pPr marL="514350" indent="-514350">
              <a:spcAft>
                <a:spcPts val="600"/>
              </a:spcAft>
              <a:buClr>
                <a:srgbClr val="C00000"/>
              </a:buClr>
              <a:buFont typeface="+mj-lt"/>
              <a:buAutoNum type="arabicPeriod" startAt="6"/>
              <a:tabLst>
                <a:tab pos="966788" algn="l"/>
                <a:tab pos="2916238" algn="l"/>
                <a:tab pos="4624388" algn="l"/>
                <a:tab pos="7027863" algn="l"/>
              </a:tabLst>
            </a:pPr>
            <a:r>
              <a:rPr lang="en-US" sz="3000" dirty="0">
                <a:solidFill>
                  <a:srgbClr val="C00000"/>
                </a:solidFill>
                <a:latin typeface="Arial" panose="020B0604020202020204" pitchFamily="34" charset="0"/>
                <a:cs typeface="Arial" panose="020B0604020202020204" pitchFamily="34" charset="0"/>
              </a:rPr>
              <a:t>a. </a:t>
            </a:r>
            <a:r>
              <a:rPr lang="en-US" sz="3000" dirty="0">
                <a:latin typeface="Arial" panose="020B0604020202020204" pitchFamily="34" charset="0"/>
                <a:cs typeface="Arial" panose="020B0604020202020204" pitchFamily="34" charset="0"/>
              </a:rPr>
              <a:t/>
            </a:r>
            <a:br>
              <a:rPr lang="en-US" sz="3000" dirty="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
            </a:r>
            <a:br>
              <a:rPr lang="en-US" sz="4000" dirty="0">
                <a:latin typeface="Arial" panose="020B0604020202020204" pitchFamily="34" charset="0"/>
                <a:cs typeface="Arial" panose="020B0604020202020204" pitchFamily="34" charset="0"/>
              </a:rPr>
            </a:br>
            <a:r>
              <a:rPr lang="en-US" sz="3000" dirty="0" smtClean="0">
                <a:solidFill>
                  <a:srgbClr val="C00000"/>
                </a:solidFill>
                <a:latin typeface="Arial" panose="020B0604020202020204" pitchFamily="34" charset="0"/>
                <a:cs typeface="Arial" panose="020B0604020202020204" pitchFamily="34" charset="0"/>
              </a:rPr>
              <a:t>b.</a:t>
            </a:r>
            <a:r>
              <a:rPr lang="en-US" sz="3000" dirty="0" smtClean="0">
                <a:latin typeface="Arial" panose="020B0604020202020204" pitchFamily="34" charset="0"/>
                <a:cs typeface="Arial" panose="020B0604020202020204" pitchFamily="34" charset="0"/>
              </a:rPr>
              <a:t> 2.8 - 2.9m/s</a:t>
            </a:r>
            <a:r>
              <a:rPr lang="en-US" sz="3000" baseline="30000" dirty="0" smtClean="0">
                <a:latin typeface="Arial" panose="020B0604020202020204" pitchFamily="34" charset="0"/>
                <a:cs typeface="Arial" panose="020B0604020202020204" pitchFamily="34" charset="0"/>
              </a:rPr>
              <a:t>-2</a:t>
            </a:r>
            <a:r>
              <a:rPr lang="en-US" sz="3000" dirty="0" smtClean="0">
                <a:latin typeface="Arial" panose="020B0604020202020204" pitchFamily="34" charset="0"/>
                <a:cs typeface="Arial" panose="020B0604020202020204" pitchFamily="34" charset="0"/>
              </a:rPr>
              <a:t> </a:t>
            </a:r>
            <a:br>
              <a:rPr lang="en-US" sz="3000" dirty="0" smtClean="0">
                <a:latin typeface="Arial" panose="020B0604020202020204" pitchFamily="34" charset="0"/>
                <a:cs typeface="Arial" panose="020B0604020202020204" pitchFamily="34" charset="0"/>
              </a:rPr>
            </a:br>
            <a:r>
              <a:rPr lang="en-US" sz="3000" dirty="0" smtClean="0">
                <a:solidFill>
                  <a:srgbClr val="C00000"/>
                </a:solidFill>
                <a:latin typeface="Arial" panose="020B0604020202020204" pitchFamily="34" charset="0"/>
                <a:cs typeface="Arial" panose="020B0604020202020204" pitchFamily="34" charset="0"/>
              </a:rPr>
              <a:t>c.</a:t>
            </a:r>
            <a:r>
              <a:rPr lang="en-US" sz="3000" dirty="0" smtClean="0">
                <a:latin typeface="Arial" panose="020B0604020202020204" pitchFamily="34" charset="0"/>
                <a:cs typeface="Arial" panose="020B0604020202020204" pitchFamily="34" charset="0"/>
              </a:rPr>
              <a:t> 2.5 - 3.0 m/s</a:t>
            </a:r>
            <a:r>
              <a:rPr lang="en-US" sz="3000" baseline="30000" dirty="0" smtClean="0">
                <a:latin typeface="Arial" panose="020B0604020202020204" pitchFamily="34" charset="0"/>
                <a:cs typeface="Arial" panose="020B0604020202020204" pitchFamily="34" charset="0"/>
              </a:rPr>
              <a:t>-2</a:t>
            </a:r>
            <a:br>
              <a:rPr lang="en-US" sz="3000" baseline="30000" dirty="0" smtClean="0">
                <a:latin typeface="Arial" panose="020B0604020202020204" pitchFamily="34" charset="0"/>
                <a:cs typeface="Arial" panose="020B0604020202020204" pitchFamily="34" charset="0"/>
              </a:rPr>
            </a:br>
            <a:r>
              <a:rPr lang="en-US" sz="3000" dirty="0" smtClean="0">
                <a:solidFill>
                  <a:srgbClr val="C00000"/>
                </a:solidFill>
                <a:latin typeface="Arial" panose="020B0604020202020204" pitchFamily="34" charset="0"/>
                <a:cs typeface="Arial" panose="020B0604020202020204" pitchFamily="34" charset="0"/>
              </a:rPr>
              <a:t>d.</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The rate of </a:t>
            </a: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acceleration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decreases </a:t>
            </a:r>
            <a:r>
              <a:rPr lang="en-US" sz="3000" dirty="0">
                <a:latin typeface="Arial" panose="020B0604020202020204" pitchFamily="34" charset="0"/>
                <a:cs typeface="Arial" panose="020B0604020202020204" pitchFamily="34" charset="0"/>
              </a:rPr>
              <a:t>over </a:t>
            </a: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latin typeface="Arial" panose="020B0604020202020204" pitchFamily="34" charset="0"/>
                <a:cs typeface="Arial" panose="020B0604020202020204" pitchFamily="34" charset="0"/>
              </a:rPr>
              <a:t>	time</a:t>
            </a:r>
            <a:r>
              <a:rPr lang="en-US" sz="3000" dirty="0">
                <a:latin typeface="Arial" panose="020B0604020202020204" pitchFamily="34" charset="0"/>
                <a:cs typeface="Arial" panose="020B0604020202020204" pitchFamily="34" charset="0"/>
              </a:rPr>
              <a:t>, </a:t>
            </a:r>
            <a:r>
              <a:rPr lang="en-US" sz="3000" dirty="0" smtClean="0">
                <a:latin typeface="Arial" panose="020B0604020202020204" pitchFamily="34" charset="0"/>
                <a:cs typeface="Arial" panose="020B0604020202020204" pitchFamily="34" charset="0"/>
              </a:rPr>
              <a:t/>
            </a:r>
            <a:br>
              <a:rPr lang="en-US" sz="3000" dirty="0" smtClean="0">
                <a:latin typeface="Arial" panose="020B0604020202020204" pitchFamily="34" charset="0"/>
                <a:cs typeface="Arial" panose="020B0604020202020204" pitchFamily="34" charset="0"/>
              </a:rPr>
            </a:br>
            <a:r>
              <a:rPr lang="en-US" sz="3000" dirty="0" smtClean="0">
                <a:solidFill>
                  <a:srgbClr val="C00000"/>
                </a:solidFill>
                <a:latin typeface="Arial" panose="020B0604020202020204" pitchFamily="34" charset="0"/>
                <a:cs typeface="Arial" panose="020B0604020202020204" pitchFamily="34" charset="0"/>
              </a:rPr>
              <a:t>e.</a:t>
            </a:r>
            <a:r>
              <a:rPr lang="en-US" sz="3000" dirty="0" smtClean="0">
                <a:latin typeface="Arial" panose="020B0604020202020204" pitchFamily="34" charset="0"/>
                <a:cs typeface="Arial" panose="020B0604020202020204" pitchFamily="34" charset="0"/>
              </a:rPr>
              <a:t> </a:t>
            </a:r>
            <a:r>
              <a:rPr lang="en-US" sz="3200" dirty="0"/>
              <a:t>≈</a:t>
            </a:r>
            <a:r>
              <a:rPr lang="en-US" sz="3000" dirty="0" smtClean="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94m</a:t>
            </a:r>
            <a:endParaRPr lang="en-US" sz="3000" dirty="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127261" y="1772816"/>
            <a:ext cx="4645853" cy="4746846"/>
          </a:xfrm>
          <a:prstGeom prst="rect">
            <a:avLst/>
          </a:prstGeom>
        </p:spPr>
      </p:pic>
    </p:spTree>
    <p:extLst>
      <p:ext uri="{BB962C8B-B14F-4D97-AF65-F5344CB8AC3E}">
        <p14:creationId xmlns:p14="http://schemas.microsoft.com/office/powerpoint/2010/main" val="3476392507"/>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19.5 – </a:t>
            </a:r>
            <a:r>
              <a:rPr lang="en-US" sz="4000" dirty="0" smtClean="0">
                <a:latin typeface="Arial" panose="020B0604020202020204" pitchFamily="34" charset="0"/>
                <a:cs typeface="Arial" panose="020B0604020202020204" pitchFamily="34" charset="0"/>
              </a:rPr>
              <a:t>Non-Linear Graphs</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708</a:t>
            </a:r>
            <a:endParaRPr lang="en-GB" sz="1400" b="1" dirty="0">
              <a:latin typeface="Calibri" panose="020F0502020204030204" pitchFamily="34" charset="0"/>
            </a:endParaRPr>
          </a:p>
        </p:txBody>
      </p:sp>
      <p:sp>
        <p:nvSpPr>
          <p:cNvPr id="3" name="Rectangle 2"/>
          <p:cNvSpPr/>
          <p:nvPr/>
        </p:nvSpPr>
        <p:spPr>
          <a:xfrm>
            <a:off x="165402" y="1124744"/>
            <a:ext cx="8741188" cy="5509200"/>
          </a:xfrm>
          <a:prstGeom prst="rect">
            <a:avLst/>
          </a:prstGeom>
        </p:spPr>
        <p:txBody>
          <a:bodyPr wrap="square">
            <a:spAutoFit/>
          </a:bodyPr>
          <a:lstStyle/>
          <a:p>
            <a:pPr marL="690563" indent="-690563">
              <a:spcAft>
                <a:spcPts val="600"/>
              </a:spcAft>
              <a:buClr>
                <a:srgbClr val="C00000"/>
              </a:buClr>
              <a:buFont typeface="+mj-lt"/>
              <a:buAutoNum type="arabicPeriod" startAt="8"/>
              <a:tabLst>
                <a:tab pos="1311275" algn="l"/>
                <a:tab pos="2916238" algn="l"/>
                <a:tab pos="5951538" algn="l"/>
                <a:tab pos="7027863" algn="l"/>
              </a:tabLst>
            </a:pPr>
            <a:r>
              <a:rPr lang="en-US" sz="4400" dirty="0" smtClean="0">
                <a:solidFill>
                  <a:srgbClr val="C00000"/>
                </a:solidFill>
                <a:latin typeface="Arial" panose="020B0604020202020204" pitchFamily="34" charset="0"/>
                <a:cs typeface="Arial" panose="020B0604020202020204" pitchFamily="34" charset="0"/>
              </a:rPr>
              <a:t>a, b, c</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r>
              <a:rPr lang="en-US" sz="4400" dirty="0" smtClean="0">
                <a:solidFill>
                  <a:srgbClr val="C00000"/>
                </a:solidFill>
                <a:latin typeface="Arial" panose="020B0604020202020204" pitchFamily="34" charset="0"/>
                <a:cs typeface="Arial" panose="020B0604020202020204" pitchFamily="34" charset="0"/>
              </a:rPr>
              <a:t>e.</a:t>
            </a:r>
            <a:r>
              <a:rPr lang="en-US" sz="4400" dirty="0" smtClean="0">
                <a:latin typeface="Arial" panose="020B0604020202020204" pitchFamily="34" charset="0"/>
                <a:cs typeface="Arial" panose="020B0604020202020204" pitchFamily="34" charset="0"/>
              </a:rPr>
              <a:t> 34</a:t>
            </a:r>
            <a:endParaRPr lang="en-US" sz="44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15816" y="1162792"/>
            <a:ext cx="5871374" cy="5504416"/>
          </a:xfrm>
          <a:prstGeom prst="rect">
            <a:avLst/>
          </a:prstGeom>
        </p:spPr>
      </p:pic>
    </p:spTree>
    <p:extLst>
      <p:ext uri="{BB962C8B-B14F-4D97-AF65-F5344CB8AC3E}">
        <p14:creationId xmlns:p14="http://schemas.microsoft.com/office/powerpoint/2010/main" val="1086390082"/>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19.5 – </a:t>
            </a:r>
            <a:r>
              <a:rPr lang="en-US" sz="4000" dirty="0" smtClean="0">
                <a:latin typeface="Arial" panose="020B0604020202020204" pitchFamily="34" charset="0"/>
                <a:cs typeface="Arial" panose="020B0604020202020204" pitchFamily="34" charset="0"/>
              </a:rPr>
              <a:t>Non-Linear Graphs</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708</a:t>
            </a:r>
            <a:endParaRPr lang="en-GB" sz="1400" b="1" dirty="0">
              <a:latin typeface="Calibri" panose="020F0502020204030204" pitchFamily="34" charset="0"/>
            </a:endParaRPr>
          </a:p>
        </p:txBody>
      </p:sp>
      <p:sp>
        <p:nvSpPr>
          <p:cNvPr id="3" name="Rectangle 2"/>
          <p:cNvSpPr/>
          <p:nvPr/>
        </p:nvSpPr>
        <p:spPr>
          <a:xfrm>
            <a:off x="251520" y="1160160"/>
            <a:ext cx="8568952" cy="5401479"/>
          </a:xfrm>
          <a:prstGeom prst="rect">
            <a:avLst/>
          </a:prstGeom>
        </p:spPr>
        <p:txBody>
          <a:bodyPr wrap="square">
            <a:spAutoFit/>
          </a:bodyPr>
          <a:lstStyle/>
          <a:p>
            <a:pPr marL="690563" indent="-690563">
              <a:spcAft>
                <a:spcPts val="600"/>
              </a:spcAft>
              <a:buClr>
                <a:srgbClr val="C00000"/>
              </a:buClr>
              <a:buFont typeface="+mj-lt"/>
              <a:buAutoNum type="arabicPeriod" startAt="9"/>
              <a:tabLst>
                <a:tab pos="1138238" algn="l"/>
                <a:tab pos="2916238" algn="l"/>
                <a:tab pos="5951538" algn="l"/>
                <a:tab pos="7027863" algn="l"/>
              </a:tabLst>
            </a:pPr>
            <a:r>
              <a:rPr lang="en-US" sz="3000" dirty="0" smtClean="0">
                <a:solidFill>
                  <a:srgbClr val="C00000"/>
                </a:solidFill>
                <a:latin typeface="Arial" panose="020B0604020202020204" pitchFamily="34" charset="0"/>
                <a:cs typeface="Arial" panose="020B0604020202020204" pitchFamily="34" charset="0"/>
              </a:rPr>
              <a:t>a.</a:t>
            </a:r>
            <a:r>
              <a:rPr lang="en-US" sz="3000" dirty="0">
                <a:latin typeface="Arial" panose="020B0604020202020204" pitchFamily="34" charset="0"/>
                <a:cs typeface="Arial" panose="020B0604020202020204" pitchFamily="34" charset="0"/>
              </a:rPr>
              <a:t> </a:t>
            </a:r>
            <a:r>
              <a:rPr lang="en-US" sz="3000" dirty="0" smtClean="0">
                <a:latin typeface="Arial" panose="020B0604020202020204" pitchFamily="34" charset="0"/>
                <a:cs typeface="Arial" panose="020B0604020202020204" pitchFamily="34" charset="0"/>
              </a:rPr>
              <a:t>	Amy </a:t>
            </a:r>
            <a:r>
              <a:rPr lang="en-US" sz="3000" dirty="0">
                <a:latin typeface="Arial" panose="020B0604020202020204" pitchFamily="34" charset="0"/>
                <a:cs typeface="Arial" panose="020B0604020202020204" pitchFamily="34" charset="0"/>
              </a:rPr>
              <a:t>is leading the race throughout. The </a:t>
            </a:r>
            <a:r>
              <a:rPr lang="en-US" sz="3000" dirty="0" smtClean="0">
                <a:latin typeface="Arial" panose="020B0604020202020204" pitchFamily="34" charset="0"/>
                <a:cs typeface="Arial" panose="020B0604020202020204" pitchFamily="34" charset="0"/>
              </a:rPr>
              <a:t>	distance between </a:t>
            </a:r>
            <a:r>
              <a:rPr lang="en-US" sz="3000" dirty="0">
                <a:latin typeface="Arial" panose="020B0604020202020204" pitchFamily="34" charset="0"/>
                <a:cs typeface="Arial" panose="020B0604020202020204" pitchFamily="34" charset="0"/>
              </a:rPr>
              <a:t>Amy and Clare </a:t>
            </a:r>
            <a:r>
              <a:rPr lang="en-US" sz="3000" dirty="0" smtClean="0">
                <a:latin typeface="Arial" panose="020B0604020202020204" pitchFamily="34" charset="0"/>
                <a:cs typeface="Arial" panose="020B0604020202020204" pitchFamily="34" charset="0"/>
              </a:rPr>
              <a:t>	increases </a:t>
            </a:r>
            <a:r>
              <a:rPr lang="en-US" sz="3000" dirty="0">
                <a:latin typeface="Arial" panose="020B0604020202020204" pitchFamily="34" charset="0"/>
                <a:cs typeface="Arial" panose="020B0604020202020204" pitchFamily="34" charset="0"/>
              </a:rPr>
              <a:t>for the first 45 seconds, then </a:t>
            </a:r>
            <a:r>
              <a:rPr lang="en-US" sz="3000" dirty="0" smtClean="0">
                <a:latin typeface="Arial" panose="020B0604020202020204" pitchFamily="34" charset="0"/>
                <a:cs typeface="Arial" panose="020B0604020202020204" pitchFamily="34" charset="0"/>
              </a:rPr>
              <a:t>	Clare </a:t>
            </a:r>
            <a:r>
              <a:rPr lang="en-US" sz="3000" dirty="0">
                <a:latin typeface="Arial" panose="020B0604020202020204" pitchFamily="34" charset="0"/>
                <a:cs typeface="Arial" panose="020B0604020202020204" pitchFamily="34" charset="0"/>
              </a:rPr>
              <a:t>accelerates and begins to close the </a:t>
            </a:r>
            <a:r>
              <a:rPr lang="en-US" sz="3000" dirty="0" smtClean="0">
                <a:latin typeface="Arial" panose="020B0604020202020204" pitchFamily="34" charset="0"/>
                <a:cs typeface="Arial" panose="020B0604020202020204" pitchFamily="34" charset="0"/>
              </a:rPr>
              <a:t>	gap.</a:t>
            </a:r>
          </a:p>
          <a:p>
            <a:pPr marL="1138238" lvl="1" indent="-447675">
              <a:spcAft>
                <a:spcPts val="600"/>
              </a:spcAft>
              <a:buClr>
                <a:srgbClr val="C00000"/>
              </a:buClr>
              <a:buFont typeface="+mj-lt"/>
              <a:buAutoNum type="alphaLcPeriod" startAt="2"/>
              <a:tabLst>
                <a:tab pos="2916238" algn="l"/>
                <a:tab pos="5951538" algn="l"/>
                <a:tab pos="7027863" algn="l"/>
              </a:tabLst>
            </a:pPr>
            <a:r>
              <a:rPr lang="en-US" sz="3000" dirty="0" smtClean="0">
                <a:latin typeface="Arial" panose="020B0604020202020204" pitchFamily="34" charset="0"/>
                <a:cs typeface="Arial" panose="020B0604020202020204" pitchFamily="34" charset="0"/>
              </a:rPr>
              <a:t>Her average speed in the second half if the race is more than double her average speed in the first half. </a:t>
            </a:r>
          </a:p>
          <a:p>
            <a:pPr marL="1138238" lvl="1" indent="-447675">
              <a:spcAft>
                <a:spcPts val="600"/>
              </a:spcAft>
              <a:buClr>
                <a:srgbClr val="C00000"/>
              </a:buClr>
              <a:buFont typeface="+mj-lt"/>
              <a:buAutoNum type="alphaLcPeriod" startAt="2"/>
              <a:tabLst>
                <a:tab pos="2916238" algn="l"/>
                <a:tab pos="5951538" algn="l"/>
                <a:tab pos="7027863" algn="l"/>
              </a:tabLst>
            </a:pPr>
            <a:r>
              <a:rPr lang="en-US" sz="3000" dirty="0" smtClean="0">
                <a:latin typeface="Arial" panose="020B0604020202020204" pitchFamily="34" charset="0"/>
                <a:cs typeface="Arial" panose="020B0604020202020204" pitchFamily="34" charset="0"/>
              </a:rPr>
              <a:t>Estimating from the graph: Amy – 7.25m/s; Claire 7.5m/s. Difference 0.25m/s</a:t>
            </a:r>
          </a:p>
          <a:p>
            <a:pPr marL="620713" indent="-620713">
              <a:spcAft>
                <a:spcPts val="600"/>
              </a:spcAft>
              <a:buClr>
                <a:srgbClr val="C00000"/>
              </a:buClr>
              <a:buFont typeface="+mj-lt"/>
              <a:buAutoNum type="arabicPeriod" startAt="9"/>
              <a:tabLst>
                <a:tab pos="3433763" algn="l"/>
                <a:tab pos="5951538" algn="l"/>
                <a:tab pos="7027863" algn="l"/>
              </a:tabLst>
            </a:pPr>
            <a:r>
              <a:rPr lang="en-US" sz="3000" dirty="0" smtClean="0">
                <a:solidFill>
                  <a:srgbClr val="C00000"/>
                </a:solidFill>
                <a:latin typeface="Arial" panose="020B0604020202020204" pitchFamily="34" charset="0"/>
                <a:cs typeface="Arial" panose="020B0604020202020204" pitchFamily="34" charset="0"/>
              </a:rPr>
              <a:t>a.</a:t>
            </a:r>
            <a:r>
              <a:rPr lang="en-US" sz="3000" dirty="0" smtClean="0">
                <a:latin typeface="Arial" panose="020B0604020202020204" pitchFamily="34" charset="0"/>
                <a:cs typeface="Arial" panose="020B0604020202020204" pitchFamily="34" charset="0"/>
              </a:rPr>
              <a:t> 2.5m/s	</a:t>
            </a:r>
            <a:r>
              <a:rPr lang="en-US" sz="3000" dirty="0" smtClean="0">
                <a:solidFill>
                  <a:srgbClr val="C00000"/>
                </a:solidFill>
                <a:latin typeface="Arial" panose="020B0604020202020204" pitchFamily="34" charset="0"/>
                <a:cs typeface="Arial" panose="020B0604020202020204" pitchFamily="34" charset="0"/>
              </a:rPr>
              <a:t>b.</a:t>
            </a:r>
            <a:r>
              <a:rPr lang="en-US" sz="3000" dirty="0" smtClean="0">
                <a:latin typeface="Arial" panose="020B0604020202020204" pitchFamily="34" charset="0"/>
                <a:cs typeface="Arial" panose="020B0604020202020204" pitchFamily="34" charset="0"/>
              </a:rPr>
              <a:t> 50m	</a:t>
            </a:r>
            <a:r>
              <a:rPr lang="en-US" sz="3000" dirty="0" smtClean="0">
                <a:solidFill>
                  <a:srgbClr val="C00000"/>
                </a:solidFill>
                <a:latin typeface="Arial" panose="020B0604020202020204" pitchFamily="34" charset="0"/>
                <a:cs typeface="Arial" panose="020B0604020202020204" pitchFamily="34" charset="0"/>
              </a:rPr>
              <a:t>c.</a:t>
            </a:r>
            <a:r>
              <a:rPr lang="en-US" sz="3000" dirty="0" smtClean="0">
                <a:latin typeface="Arial" panose="020B0604020202020204" pitchFamily="34" charset="0"/>
                <a:cs typeface="Arial" panose="020B0604020202020204" pitchFamily="34" charset="0"/>
              </a:rPr>
              <a:t> </a:t>
            </a:r>
            <a:r>
              <a:rPr lang="en-US" sz="3000" i="1" dirty="0" smtClean="0">
                <a:latin typeface="Arial" panose="020B0604020202020204" pitchFamily="34" charset="0"/>
                <a:cs typeface="Arial" panose="020B0604020202020204" pitchFamily="34" charset="0"/>
              </a:rPr>
              <a:t>T</a:t>
            </a:r>
            <a:r>
              <a:rPr lang="en-US" sz="3000" dirty="0" smtClean="0">
                <a:latin typeface="Arial" panose="020B0604020202020204" pitchFamily="34" charset="0"/>
                <a:cs typeface="Arial" panose="020B0604020202020204" pitchFamily="34" charset="0"/>
              </a:rPr>
              <a:t> = 3 sec</a:t>
            </a:r>
          </a:p>
        </p:txBody>
      </p:sp>
    </p:spTree>
    <p:extLst>
      <p:ext uri="{BB962C8B-B14F-4D97-AF65-F5344CB8AC3E}">
        <p14:creationId xmlns:p14="http://schemas.microsoft.com/office/powerpoint/2010/main" val="2571688100"/>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200" dirty="0" smtClean="0">
                <a:latin typeface="Arial" panose="020B0604020202020204" pitchFamily="34" charset="0"/>
                <a:cs typeface="Arial" panose="020B0604020202020204" pitchFamily="34" charset="0"/>
              </a:rPr>
              <a:t>19.6 – </a:t>
            </a:r>
            <a:r>
              <a:rPr lang="en-US" sz="3200" dirty="0" smtClean="0">
                <a:latin typeface="Arial" panose="020B0604020202020204" pitchFamily="34" charset="0"/>
                <a:cs typeface="Arial" panose="020B0604020202020204" pitchFamily="34" charset="0"/>
              </a:rPr>
              <a:t>Translating Graphs of Functions</a:t>
            </a:r>
            <a:endParaRPr lang="en-GB" sz="32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708</a:t>
            </a:r>
            <a:endParaRPr lang="en-GB" sz="1400" b="1" dirty="0">
              <a:latin typeface="Calibri" panose="020F0502020204030204" pitchFamily="34" charset="0"/>
            </a:endParaRPr>
          </a:p>
        </p:txBody>
      </p:sp>
      <p:sp>
        <p:nvSpPr>
          <p:cNvPr id="3" name="Rectangle 2"/>
          <p:cNvSpPr/>
          <p:nvPr/>
        </p:nvSpPr>
        <p:spPr>
          <a:xfrm>
            <a:off x="251520" y="1160160"/>
            <a:ext cx="8568952" cy="5232202"/>
          </a:xfrm>
          <a:prstGeom prst="rect">
            <a:avLst/>
          </a:prstGeom>
        </p:spPr>
        <p:txBody>
          <a:bodyPr wrap="square">
            <a:spAutoFit/>
          </a:bodyPr>
          <a:lstStyle/>
          <a:p>
            <a:pPr marL="862013" indent="-862013">
              <a:spcAft>
                <a:spcPts val="600"/>
              </a:spcAft>
              <a:buClr>
                <a:srgbClr val="C00000"/>
              </a:buClr>
              <a:buFont typeface="+mj-lt"/>
              <a:buAutoNum type="arabicPeriod"/>
              <a:tabLst>
                <a:tab pos="1138238" algn="l"/>
                <a:tab pos="2916238" algn="l"/>
                <a:tab pos="5434013" algn="l"/>
                <a:tab pos="7027863" algn="l"/>
              </a:tabLst>
            </a:pPr>
            <a:r>
              <a:rPr lang="en-US" sz="5400" dirty="0" smtClean="0">
                <a:solidFill>
                  <a:srgbClr val="C00000"/>
                </a:solidFill>
                <a:latin typeface="Arial" panose="020B0604020202020204" pitchFamily="34" charset="0"/>
                <a:cs typeface="Arial" panose="020B0604020202020204" pitchFamily="34" charset="0"/>
              </a:rPr>
              <a:t>a.</a:t>
            </a:r>
            <a:r>
              <a:rPr lang="en-US" sz="5400" dirty="0" smtClean="0">
                <a:latin typeface="Arial" panose="020B0604020202020204" pitchFamily="34" charset="0"/>
                <a:cs typeface="Arial" panose="020B0604020202020204" pitchFamily="34" charset="0"/>
              </a:rPr>
              <a:t> 7	</a:t>
            </a:r>
            <a:r>
              <a:rPr lang="en-US" sz="5400" dirty="0" smtClean="0">
                <a:solidFill>
                  <a:srgbClr val="C00000"/>
                </a:solidFill>
                <a:latin typeface="Arial" panose="020B0604020202020204" pitchFamily="34" charset="0"/>
                <a:cs typeface="Arial" panose="020B0604020202020204" pitchFamily="34" charset="0"/>
              </a:rPr>
              <a:t>b.</a:t>
            </a:r>
            <a:r>
              <a:rPr lang="en-US" sz="5400" dirty="0" smtClean="0">
                <a:latin typeface="Arial" panose="020B0604020202020204" pitchFamily="34" charset="0"/>
                <a:cs typeface="Arial" panose="020B0604020202020204" pitchFamily="34" charset="0"/>
              </a:rPr>
              <a:t> -8	</a:t>
            </a:r>
            <a:r>
              <a:rPr lang="en-US" sz="5400" dirty="0" smtClean="0">
                <a:solidFill>
                  <a:srgbClr val="C00000"/>
                </a:solidFill>
                <a:latin typeface="Arial" panose="020B0604020202020204" pitchFamily="34" charset="0"/>
                <a:cs typeface="Arial" panose="020B0604020202020204" pitchFamily="34" charset="0"/>
              </a:rPr>
              <a:t>c.</a:t>
            </a:r>
            <a:r>
              <a:rPr lang="en-US" sz="5400" dirty="0" smtClean="0">
                <a:latin typeface="Arial" panose="020B0604020202020204" pitchFamily="34" charset="0"/>
                <a:cs typeface="Arial" panose="020B0604020202020204" pitchFamily="34" charset="0"/>
              </a:rPr>
              <a:t> 2	</a:t>
            </a:r>
            <a:br>
              <a:rPr lang="en-US" sz="5400" dirty="0" smtClean="0">
                <a:latin typeface="Arial" panose="020B0604020202020204" pitchFamily="34" charset="0"/>
                <a:cs typeface="Arial" panose="020B0604020202020204" pitchFamily="34" charset="0"/>
              </a:rPr>
            </a:br>
            <a:r>
              <a:rPr lang="en-US" sz="5400" dirty="0" smtClean="0">
                <a:solidFill>
                  <a:srgbClr val="C00000"/>
                </a:solidFill>
                <a:latin typeface="Arial" panose="020B0604020202020204" pitchFamily="34" charset="0"/>
                <a:cs typeface="Arial" panose="020B0604020202020204" pitchFamily="34" charset="0"/>
              </a:rPr>
              <a:t>d.</a:t>
            </a:r>
            <a:r>
              <a:rPr lang="en-US" sz="5400" dirty="0" smtClean="0">
                <a:latin typeface="Arial" panose="020B0604020202020204" pitchFamily="34" charset="0"/>
                <a:cs typeface="Arial" panose="020B0604020202020204" pitchFamily="34" charset="0"/>
              </a:rPr>
              <a:t> 1	</a:t>
            </a:r>
            <a:r>
              <a:rPr lang="en-US" sz="5400" dirty="0" smtClean="0">
                <a:solidFill>
                  <a:srgbClr val="C00000"/>
                </a:solidFill>
                <a:latin typeface="Arial" panose="020B0604020202020204" pitchFamily="34" charset="0"/>
                <a:cs typeface="Arial" panose="020B0604020202020204" pitchFamily="34" charset="0"/>
              </a:rPr>
              <a:t>e.</a:t>
            </a:r>
            <a:r>
              <a:rPr lang="en-US" sz="5400" dirty="0" smtClean="0">
                <a:latin typeface="Arial" panose="020B0604020202020204" pitchFamily="34" charset="0"/>
                <a:cs typeface="Arial" panose="020B0604020202020204" pitchFamily="34" charset="0"/>
              </a:rPr>
              <a:t> 0</a:t>
            </a:r>
          </a:p>
          <a:p>
            <a:pPr marL="862013" indent="-862013">
              <a:spcAft>
                <a:spcPts val="600"/>
              </a:spcAft>
              <a:buClr>
                <a:srgbClr val="C00000"/>
              </a:buClr>
              <a:buFont typeface="+mj-lt"/>
              <a:buAutoNum type="arabicPeriod"/>
              <a:tabLst>
                <a:tab pos="1138238" algn="l"/>
                <a:tab pos="2173288" algn="l"/>
                <a:tab pos="2916238" algn="l"/>
                <a:tab pos="4175125" algn="l"/>
                <a:tab pos="5951538" algn="l"/>
                <a:tab pos="7027863" algn="l"/>
              </a:tabLst>
            </a:pPr>
            <a:r>
              <a:rPr lang="en-US" sz="5400" dirty="0" smtClean="0">
                <a:solidFill>
                  <a:srgbClr val="C00000"/>
                </a:solidFill>
                <a:latin typeface="Arial" panose="020B0604020202020204" pitchFamily="34" charset="0"/>
                <a:cs typeface="Arial" panose="020B0604020202020204" pitchFamily="34" charset="0"/>
              </a:rPr>
              <a:t>a. i.</a:t>
            </a:r>
            <a:r>
              <a:rPr lang="en-US" sz="5400" dirty="0" smtClean="0">
                <a:latin typeface="Arial" panose="020B0604020202020204" pitchFamily="34" charset="0"/>
                <a:cs typeface="Arial" panose="020B0604020202020204" pitchFamily="34" charset="0"/>
              </a:rPr>
              <a:t> 19	</a:t>
            </a:r>
            <a:r>
              <a:rPr lang="en-US" sz="5400" dirty="0" smtClean="0">
                <a:solidFill>
                  <a:srgbClr val="C00000"/>
                </a:solidFill>
                <a:latin typeface="Arial" panose="020B0604020202020204" pitchFamily="34" charset="0"/>
                <a:cs typeface="Arial" panose="020B0604020202020204" pitchFamily="34" charset="0"/>
              </a:rPr>
              <a:t>ii.</a:t>
            </a:r>
            <a:r>
              <a:rPr lang="en-US" sz="5400" dirty="0" smtClean="0">
                <a:latin typeface="Arial" panose="020B0604020202020204" pitchFamily="34" charset="0"/>
                <a:cs typeface="Arial" panose="020B0604020202020204" pitchFamily="34" charset="0"/>
              </a:rPr>
              <a:t> 27</a:t>
            </a:r>
            <a:br>
              <a:rPr lang="en-US" sz="5400" dirty="0" smtClean="0">
                <a:latin typeface="Arial" panose="020B0604020202020204" pitchFamily="34" charset="0"/>
                <a:cs typeface="Arial" panose="020B0604020202020204" pitchFamily="34" charset="0"/>
              </a:rPr>
            </a:br>
            <a:r>
              <a:rPr lang="en-US" sz="5400" dirty="0" smtClean="0">
                <a:solidFill>
                  <a:srgbClr val="C00000"/>
                </a:solidFill>
                <a:latin typeface="Arial" panose="020B0604020202020204" pitchFamily="34" charset="0"/>
                <a:cs typeface="Arial" panose="020B0604020202020204" pitchFamily="34" charset="0"/>
              </a:rPr>
              <a:t>b. i.</a:t>
            </a:r>
            <a:r>
              <a:rPr lang="en-US" sz="5400" dirty="0" smtClean="0">
                <a:latin typeface="Arial" panose="020B0604020202020204" pitchFamily="34" charset="0"/>
                <a:cs typeface="Arial" panose="020B0604020202020204" pitchFamily="34" charset="0"/>
              </a:rPr>
              <a:t> </a:t>
            </a:r>
            <a:r>
              <a:rPr lang="en-US" sz="5400" i="1" dirty="0" smtClean="0">
                <a:latin typeface="Arial" panose="020B0604020202020204" pitchFamily="34" charset="0"/>
                <a:cs typeface="Arial" panose="020B0604020202020204" pitchFamily="34" charset="0"/>
              </a:rPr>
              <a:t>y</a:t>
            </a:r>
            <a:r>
              <a:rPr lang="en-US" sz="5400" dirty="0" smtClean="0">
                <a:latin typeface="Arial" panose="020B0604020202020204" pitchFamily="34" charset="0"/>
                <a:cs typeface="Arial" panose="020B0604020202020204" pitchFamily="34" charset="0"/>
              </a:rPr>
              <a:t> = 5</a:t>
            </a:r>
            <a:r>
              <a:rPr lang="en-US" sz="5400" i="1" dirty="0" smtClean="0">
                <a:latin typeface="Arial" panose="020B0604020202020204" pitchFamily="34" charset="0"/>
                <a:cs typeface="Arial" panose="020B0604020202020204" pitchFamily="34" charset="0"/>
              </a:rPr>
              <a:t>x</a:t>
            </a:r>
            <a:r>
              <a:rPr lang="en-US" sz="5400" dirty="0" smtClean="0">
                <a:latin typeface="Arial" panose="020B0604020202020204" pitchFamily="34" charset="0"/>
                <a:cs typeface="Arial" panose="020B0604020202020204" pitchFamily="34" charset="0"/>
              </a:rPr>
              <a:t> + 4	</a:t>
            </a:r>
            <a:br>
              <a:rPr lang="en-US" sz="5400" dirty="0" smtClean="0">
                <a:latin typeface="Arial" panose="020B0604020202020204" pitchFamily="34" charset="0"/>
                <a:cs typeface="Arial" panose="020B0604020202020204" pitchFamily="34" charset="0"/>
              </a:rPr>
            </a:br>
            <a:r>
              <a:rPr lang="en-US" sz="5400" dirty="0" smtClean="0">
                <a:latin typeface="Arial" panose="020B0604020202020204" pitchFamily="34" charset="0"/>
                <a:cs typeface="Arial" panose="020B0604020202020204" pitchFamily="34" charset="0"/>
              </a:rPr>
              <a:t>   </a:t>
            </a:r>
            <a:r>
              <a:rPr lang="en-US" sz="5400" dirty="0" smtClean="0">
                <a:solidFill>
                  <a:srgbClr val="C00000"/>
                </a:solidFill>
                <a:latin typeface="Arial" panose="020B0604020202020204" pitchFamily="34" charset="0"/>
                <a:cs typeface="Arial" panose="020B0604020202020204" pitchFamily="34" charset="0"/>
              </a:rPr>
              <a:t>ii.</a:t>
            </a:r>
            <a:r>
              <a:rPr lang="en-US" sz="5400" dirty="0" smtClean="0">
                <a:latin typeface="Arial" panose="020B0604020202020204" pitchFamily="34" charset="0"/>
                <a:cs typeface="Arial" panose="020B0604020202020204" pitchFamily="34" charset="0"/>
              </a:rPr>
              <a:t> </a:t>
            </a:r>
            <a:r>
              <a:rPr lang="en-US" sz="5400" i="1" dirty="0" smtClean="0">
                <a:latin typeface="Arial" panose="020B0604020202020204" pitchFamily="34" charset="0"/>
                <a:cs typeface="Arial" panose="020B0604020202020204" pitchFamily="34" charset="0"/>
              </a:rPr>
              <a:t>y</a:t>
            </a:r>
            <a:r>
              <a:rPr lang="en-US" sz="5400" dirty="0" smtClean="0">
                <a:latin typeface="Arial" panose="020B0604020202020204" pitchFamily="34" charset="0"/>
                <a:cs typeface="Arial" panose="020B0604020202020204" pitchFamily="34" charset="0"/>
              </a:rPr>
              <a:t> = 5(</a:t>
            </a:r>
            <a:r>
              <a:rPr lang="en-US" sz="5400" i="1" dirty="0" smtClean="0">
                <a:latin typeface="Arial" panose="020B0604020202020204" pitchFamily="34" charset="0"/>
                <a:cs typeface="Arial" panose="020B0604020202020204" pitchFamily="34" charset="0"/>
              </a:rPr>
              <a:t>x</a:t>
            </a:r>
            <a:r>
              <a:rPr lang="en-US" sz="5400" dirty="0" smtClean="0">
                <a:latin typeface="Arial" panose="020B0604020202020204" pitchFamily="34" charset="0"/>
                <a:cs typeface="Arial" panose="020B0604020202020204" pitchFamily="34" charset="0"/>
              </a:rPr>
              <a:t> + 2) + 2</a:t>
            </a:r>
          </a:p>
          <a:p>
            <a:pPr marL="862013" indent="-862013">
              <a:spcAft>
                <a:spcPts val="600"/>
              </a:spcAft>
              <a:buClr>
                <a:srgbClr val="C00000"/>
              </a:buClr>
              <a:buFont typeface="+mj-lt"/>
              <a:buAutoNum type="arabicPeriod"/>
              <a:tabLst>
                <a:tab pos="1138238" algn="l"/>
                <a:tab pos="2173288" algn="l"/>
                <a:tab pos="2916238" algn="l"/>
                <a:tab pos="4175125" algn="l"/>
                <a:tab pos="5951538" algn="l"/>
                <a:tab pos="7027863" algn="l"/>
              </a:tabLst>
            </a:pPr>
            <a:r>
              <a:rPr lang="en-US" sz="5400" dirty="0" smtClean="0">
                <a:solidFill>
                  <a:srgbClr val="C00000"/>
                </a:solidFill>
                <a:latin typeface="Arial" panose="020B0604020202020204" pitchFamily="34" charset="0"/>
                <a:cs typeface="Arial" panose="020B0604020202020204" pitchFamily="34" charset="0"/>
              </a:rPr>
              <a:t>a.</a:t>
            </a:r>
            <a:r>
              <a:rPr lang="en-US" sz="5400" dirty="0" smtClean="0">
                <a:latin typeface="Arial" panose="020B0604020202020204" pitchFamily="34" charset="0"/>
                <a:cs typeface="Arial" panose="020B0604020202020204" pitchFamily="34" charset="0"/>
              </a:rPr>
              <a:t> A		</a:t>
            </a:r>
            <a:r>
              <a:rPr lang="en-US" sz="5400" dirty="0" smtClean="0">
                <a:solidFill>
                  <a:srgbClr val="C00000"/>
                </a:solidFill>
                <a:latin typeface="Arial" panose="020B0604020202020204" pitchFamily="34" charset="0"/>
                <a:cs typeface="Arial" panose="020B0604020202020204" pitchFamily="34" charset="0"/>
              </a:rPr>
              <a:t>b.</a:t>
            </a:r>
            <a:r>
              <a:rPr lang="en-US" sz="5400" dirty="0" smtClean="0">
                <a:latin typeface="Arial" panose="020B0604020202020204" pitchFamily="34" charset="0"/>
                <a:cs typeface="Arial" panose="020B0604020202020204" pitchFamily="34" charset="0"/>
              </a:rPr>
              <a:t> B</a:t>
            </a:r>
          </a:p>
        </p:txBody>
      </p:sp>
    </p:spTree>
    <p:extLst>
      <p:ext uri="{BB962C8B-B14F-4D97-AF65-F5344CB8AC3E}">
        <p14:creationId xmlns:p14="http://schemas.microsoft.com/office/powerpoint/2010/main" val="3808089735"/>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a:latin typeface="Arial" panose="020B0604020202020204" pitchFamily="34" charset="0"/>
                <a:cs typeface="Arial" panose="020B0604020202020204" pitchFamily="34" charset="0"/>
              </a:rPr>
              <a:t>Prior knowledge </a:t>
            </a:r>
            <a:r>
              <a:rPr lang="en-US" sz="4000" dirty="0" smtClean="0">
                <a:latin typeface="Arial" panose="020B0604020202020204" pitchFamily="34" charset="0"/>
                <a:cs typeface="Arial" panose="020B0604020202020204" pitchFamily="34" charset="0"/>
              </a:rPr>
              <a:t>check</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706</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8568952" cy="5260158"/>
              </a:xfrm>
              <a:prstGeom prst="rect">
                <a:avLst/>
              </a:prstGeom>
            </p:spPr>
            <p:txBody>
              <a:bodyPr wrap="square">
                <a:spAutoFit/>
              </a:bodyPr>
              <a:lstStyle/>
              <a:p>
                <a:pPr marL="742950" indent="-742950">
                  <a:spcAft>
                    <a:spcPts val="0"/>
                  </a:spcAft>
                  <a:buClr>
                    <a:srgbClr val="C00000"/>
                  </a:buClr>
                  <a:buFont typeface="+mj-lt"/>
                  <a:buAutoNum type="arabicPeriod" startAt="4"/>
                  <a:tabLst>
                    <a:tab pos="1201738" algn="l"/>
                    <a:tab pos="3200400" algn="l"/>
                    <a:tab pos="5199063" algn="l"/>
                  </a:tabLst>
                </a:pPr>
                <a:r>
                  <a:rPr lang="en-US" sz="4400" dirty="0" smtClean="0">
                    <a:latin typeface="Arial" panose="020B0604020202020204" pitchFamily="34" charset="0"/>
                    <a:cs typeface="Arial" panose="020B0604020202020204" pitchFamily="34" charset="0"/>
                  </a:rPr>
                  <a:t>Ab</a:t>
                </a:r>
                <a:r>
                  <a:rPr lang="en-US" sz="4400" dirty="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Bc</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Ca</a:t>
                </a:r>
              </a:p>
              <a:p>
                <a:pPr marL="693738" indent="-693738">
                  <a:spcAft>
                    <a:spcPts val="0"/>
                  </a:spcAft>
                  <a:buClr>
                    <a:srgbClr val="C00000"/>
                  </a:buClr>
                  <a:buFont typeface="+mj-lt"/>
                  <a:buAutoNum type="arabicPeriod" startAt="4"/>
                  <a:tabLst>
                    <a:tab pos="1201738" algn="l"/>
                    <a:tab pos="3200400" algn="l"/>
                    <a:tab pos="5199063" algn="l"/>
                  </a:tabLst>
                </a:pPr>
                <a:r>
                  <a:rPr lang="en-US" sz="4400" dirty="0" smtClean="0">
                    <a:solidFill>
                      <a:srgbClr val="C00000"/>
                    </a:solidFill>
                    <a:latin typeface="Arial" panose="020B0604020202020204" pitchFamily="34" charset="0"/>
                    <a:cs typeface="Arial" panose="020B0604020202020204" pitchFamily="34" charset="0"/>
                  </a:rPr>
                  <a:t>a.</a:t>
                </a:r>
                <a:r>
                  <a:rPr lang="en-US" sz="4400" dirty="0" smtClean="0">
                    <a:latin typeface="Arial" panose="020B0604020202020204" pitchFamily="34" charset="0"/>
                    <a:cs typeface="Arial" panose="020B0604020202020204" pitchFamily="34" charset="0"/>
                  </a:rPr>
                  <a:t> </a:t>
                </a:r>
                <a:r>
                  <a:rPr lang="en-US" sz="4400" i="1" dirty="0">
                    <a:latin typeface="Arial" panose="020B0604020202020204" pitchFamily="34" charset="0"/>
                    <a:cs typeface="Arial" panose="020B0604020202020204" pitchFamily="34" charset="0"/>
                  </a:rPr>
                  <a:t>y</a:t>
                </a:r>
                <a:r>
                  <a:rPr lang="en-US" sz="4400" dirty="0">
                    <a:latin typeface="Arial" panose="020B0604020202020204" pitchFamily="34" charset="0"/>
                    <a:cs typeface="Arial" panose="020B0604020202020204" pitchFamily="34" charset="0"/>
                  </a:rPr>
                  <a:t> = (</a:t>
                </a:r>
                <a:r>
                  <a:rPr lang="en-US" sz="4400" dirty="0" err="1" smtClean="0">
                    <a:latin typeface="Arial" panose="020B0604020202020204" pitchFamily="34" charset="0"/>
                    <a:cs typeface="Arial" panose="020B0604020202020204" pitchFamily="34" charset="0"/>
                  </a:rPr>
                  <a:t>cos</a:t>
                </a:r>
                <a:r>
                  <a:rPr lang="en-US" sz="4400" i="1" dirty="0" err="1" smtClean="0">
                    <a:latin typeface="Arial" panose="020B0604020202020204" pitchFamily="34" charset="0"/>
                    <a:cs typeface="Arial" panose="020B0604020202020204" pitchFamily="34" charset="0"/>
                  </a:rPr>
                  <a:t>x</a:t>
                </a:r>
                <a:r>
                  <a:rPr lang="en-US" sz="4400" dirty="0" smtClean="0">
                    <a:latin typeface="Arial" panose="020B0604020202020204" pitchFamily="34" charset="0"/>
                    <a:cs typeface="Arial" panose="020B0604020202020204" pitchFamily="34" charset="0"/>
                  </a:rPr>
                  <a:t>) - 1 	</a:t>
                </a:r>
                <a:r>
                  <a:rPr lang="en-US" sz="4400" dirty="0" smtClean="0">
                    <a:solidFill>
                      <a:srgbClr val="C00000"/>
                    </a:solidFill>
                    <a:latin typeface="Arial" panose="020B0604020202020204" pitchFamily="34" charset="0"/>
                    <a:cs typeface="Arial" panose="020B0604020202020204" pitchFamily="34" charset="0"/>
                  </a:rPr>
                  <a:t>b.</a:t>
                </a:r>
                <a:r>
                  <a:rPr lang="en-US" sz="4400" dirty="0" smtClean="0">
                    <a:latin typeface="Arial" panose="020B0604020202020204" pitchFamily="34" charset="0"/>
                    <a:cs typeface="Arial" panose="020B0604020202020204" pitchFamily="34" charset="0"/>
                  </a:rPr>
                  <a:t> </a:t>
                </a:r>
                <a:r>
                  <a:rPr lang="en-US" sz="4400" i="1" dirty="0">
                    <a:latin typeface="Arial" panose="020B0604020202020204" pitchFamily="34" charset="0"/>
                    <a:cs typeface="Arial" panose="020B0604020202020204" pitchFamily="34" charset="0"/>
                  </a:rPr>
                  <a:t>y</a:t>
                </a:r>
                <a:r>
                  <a:rPr lang="en-US" sz="4400" dirty="0">
                    <a:latin typeface="Arial" panose="020B0604020202020204" pitchFamily="34" charset="0"/>
                    <a:cs typeface="Arial" panose="020B0604020202020204" pitchFamily="34" charset="0"/>
                  </a:rPr>
                  <a:t> = </a:t>
                </a:r>
                <a:r>
                  <a:rPr lang="en-US" sz="4400" dirty="0" smtClean="0">
                    <a:latin typeface="Arial" panose="020B0604020202020204" pitchFamily="34" charset="0"/>
                    <a:cs typeface="Arial" panose="020B0604020202020204" pitchFamily="34" charset="0"/>
                  </a:rPr>
                  <a:t>2cos</a:t>
                </a:r>
                <a:r>
                  <a:rPr lang="en-US" sz="4400" i="1" dirty="0" smtClean="0">
                    <a:latin typeface="Arial" panose="020B0604020202020204" pitchFamily="34" charset="0"/>
                    <a:cs typeface="Arial" panose="020B0604020202020204" pitchFamily="34" charset="0"/>
                  </a:rPr>
                  <a:t>x</a:t>
                </a:r>
                <a:endParaRPr lang="en-US" sz="4400" i="1" dirty="0">
                  <a:latin typeface="Arial" panose="020B0604020202020204" pitchFamily="34" charset="0"/>
                  <a:cs typeface="Arial" panose="020B0604020202020204" pitchFamily="34" charset="0"/>
                </a:endParaRPr>
              </a:p>
              <a:p>
                <a:pPr marL="693738" indent="-693738">
                  <a:spcAft>
                    <a:spcPts val="0"/>
                  </a:spcAft>
                  <a:buClr>
                    <a:srgbClr val="C00000"/>
                  </a:buClr>
                  <a:buFont typeface="+mj-lt"/>
                  <a:buAutoNum type="arabicPeriod" startAt="4"/>
                  <a:tabLst>
                    <a:tab pos="1201738" algn="l"/>
                    <a:tab pos="3200400" algn="l"/>
                    <a:tab pos="5199063" algn="l"/>
                  </a:tabLst>
                </a:pPr>
                <a:r>
                  <a:rPr lang="en-US" sz="4400" dirty="0" smtClean="0">
                    <a:latin typeface="Arial" panose="020B0604020202020204" pitchFamily="34" charset="0"/>
                    <a:cs typeface="Arial" panose="020B0604020202020204" pitchFamily="34" charset="0"/>
                  </a:rPr>
                  <a:t>24 </a:t>
                </a:r>
                <a:r>
                  <a:rPr lang="en-US" sz="4400" dirty="0">
                    <a:latin typeface="Arial" panose="020B0604020202020204" pitchFamily="34" charset="0"/>
                    <a:cs typeface="Arial" panose="020B0604020202020204" pitchFamily="34" charset="0"/>
                  </a:rPr>
                  <a:t>minutes</a:t>
                </a:r>
              </a:p>
              <a:p>
                <a:pPr marL="693738" indent="-693738">
                  <a:spcAft>
                    <a:spcPts val="0"/>
                  </a:spcAft>
                  <a:buClr>
                    <a:srgbClr val="C00000"/>
                  </a:buClr>
                  <a:buFont typeface="+mj-lt"/>
                  <a:buAutoNum type="arabicPeriod" startAt="4"/>
                  <a:tabLst>
                    <a:tab pos="1201738" algn="l"/>
                    <a:tab pos="3200400" algn="l"/>
                    <a:tab pos="5199063" algn="l"/>
                  </a:tabLst>
                </a:pPr>
                <a:r>
                  <a:rPr lang="en-US" sz="4400" dirty="0">
                    <a:solidFill>
                      <a:srgbClr val="C00000"/>
                    </a:solidFill>
                    <a:latin typeface="Arial" panose="020B0604020202020204" pitchFamily="34" charset="0"/>
                    <a:cs typeface="Arial" panose="020B0604020202020204" pitchFamily="34" charset="0"/>
                  </a:rPr>
                  <a:t>a.</a:t>
                </a:r>
                <a:r>
                  <a:rPr lang="en-US" sz="4400" dirty="0">
                    <a:latin typeface="Arial" panose="020B0604020202020204" pitchFamily="34" charset="0"/>
                    <a:cs typeface="Arial" panose="020B0604020202020204" pitchFamily="34" charset="0"/>
                  </a:rPr>
                  <a:t>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a:latin typeface="Cambria Math" panose="02040503050406030204" pitchFamily="18" charset="0"/>
                            <a:cs typeface="Arial" panose="020B0604020202020204" pitchFamily="34" charset="0"/>
                          </a:rPr>
                          <m:t>1</m:t>
                        </m:r>
                      </m:num>
                      <m:den>
                        <m:r>
                          <a:rPr lang="en-US" sz="4800" b="0" i="0" smtClean="0">
                            <a:latin typeface="Cambria Math" panose="02040503050406030204" pitchFamily="18" charset="0"/>
                            <a:cs typeface="Arial" panose="020B0604020202020204" pitchFamily="34" charset="0"/>
                          </a:rPr>
                          <m:t>3</m:t>
                        </m:r>
                      </m:den>
                    </m:f>
                  </m:oMath>
                </a14:m>
                <a:r>
                  <a:rPr lang="en-US" sz="4400" dirty="0" smtClean="0">
                    <a:latin typeface="Arial" panose="020B0604020202020204" pitchFamily="34" charset="0"/>
                    <a:cs typeface="Arial" panose="020B0604020202020204" pitchFamily="34" charset="0"/>
                  </a:rPr>
                  <a:t> 	</a:t>
                </a:r>
                <a:r>
                  <a:rPr lang="en-US" sz="4400" dirty="0" smtClean="0">
                    <a:solidFill>
                      <a:srgbClr val="C00000"/>
                    </a:solidFill>
                    <a:latin typeface="Arial" panose="020B0604020202020204" pitchFamily="34" charset="0"/>
                    <a:cs typeface="Arial" panose="020B0604020202020204" pitchFamily="34" charset="0"/>
                  </a:rPr>
                  <a:t>b</a:t>
                </a:r>
                <a:r>
                  <a:rPr lang="en-US" sz="4400" dirty="0">
                    <a:solidFill>
                      <a:srgbClr val="C00000"/>
                    </a:solidFill>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2	</a:t>
                </a:r>
                <a:r>
                  <a:rPr lang="en-US" sz="4400" dirty="0" smtClean="0">
                    <a:solidFill>
                      <a:srgbClr val="C00000"/>
                    </a:solidFill>
                    <a:latin typeface="Arial" panose="020B0604020202020204" pitchFamily="34" charset="0"/>
                    <a:cs typeface="Arial" panose="020B0604020202020204" pitchFamily="34" charset="0"/>
                  </a:rPr>
                  <a:t>c.</a:t>
                </a:r>
                <a:r>
                  <a:rPr lang="en-US" sz="4400" dirty="0" smtClean="0">
                    <a:latin typeface="Arial" panose="020B0604020202020204" pitchFamily="34" charset="0"/>
                    <a:cs typeface="Arial" panose="020B0604020202020204" pitchFamily="34" charset="0"/>
                  </a:rPr>
                  <a:t>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a:latin typeface="Cambria Math" panose="02040503050406030204" pitchFamily="18" charset="0"/>
                            <a:cs typeface="Arial" panose="020B0604020202020204" pitchFamily="34" charset="0"/>
                          </a:rPr>
                          <m:t>1</m:t>
                        </m:r>
                      </m:num>
                      <m:den>
                        <m:r>
                          <m:rPr>
                            <m:sty m:val="p"/>
                          </m:rPr>
                          <a:rPr lang="en-US" sz="4800" b="0" i="0" smtClean="0">
                            <a:latin typeface="Cambria Math" panose="02040503050406030204" pitchFamily="18" charset="0"/>
                            <a:cs typeface="Arial" panose="020B0604020202020204" pitchFamily="34" charset="0"/>
                          </a:rPr>
                          <m:t>x</m:t>
                        </m:r>
                      </m:den>
                    </m:f>
                  </m:oMath>
                </a14:m>
                <a:endParaRPr lang="en-US" sz="4400" i="1" dirty="0" smtClean="0">
                  <a:latin typeface="Arial" panose="020B0604020202020204" pitchFamily="34" charset="0"/>
                  <a:cs typeface="Arial" panose="020B0604020202020204" pitchFamily="34" charset="0"/>
                </a:endParaRPr>
              </a:p>
              <a:p>
                <a:pPr marL="693738" indent="-693738">
                  <a:spcAft>
                    <a:spcPts val="0"/>
                  </a:spcAft>
                  <a:buClr>
                    <a:srgbClr val="C00000"/>
                  </a:buClr>
                  <a:buFont typeface="+mj-lt"/>
                  <a:buAutoNum type="arabicPeriod" startAt="4"/>
                  <a:tabLst>
                    <a:tab pos="1201738" algn="l"/>
                    <a:tab pos="3200400" algn="l"/>
                    <a:tab pos="5199063" algn="l"/>
                  </a:tabLst>
                </a:pPr>
                <a:r>
                  <a:rPr lang="en-US" sz="4400" dirty="0" smtClean="0">
                    <a:solidFill>
                      <a:srgbClr val="C00000"/>
                    </a:solidFill>
                    <a:latin typeface="Arial" panose="020B0604020202020204" pitchFamily="34" charset="0"/>
                    <a:cs typeface="Arial" panose="020B0604020202020204" pitchFamily="34" charset="0"/>
                  </a:rPr>
                  <a:t>a.</a:t>
                </a:r>
                <a:r>
                  <a:rPr lang="en-US" sz="4400" dirty="0" smtClean="0">
                    <a:latin typeface="Arial" panose="020B0604020202020204" pitchFamily="34" charset="0"/>
                    <a:cs typeface="Arial" panose="020B0604020202020204" pitchFamily="34" charset="0"/>
                  </a:rPr>
                  <a:t>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a:latin typeface="Cambria Math" panose="02040503050406030204" pitchFamily="18" charset="0"/>
                            <a:cs typeface="Arial" panose="020B0604020202020204" pitchFamily="34" charset="0"/>
                          </a:rPr>
                          <m:t>1</m:t>
                        </m:r>
                      </m:num>
                      <m:den>
                        <m:r>
                          <a:rPr lang="en-US" sz="4800" b="0" i="0" smtClean="0">
                            <a:latin typeface="Cambria Math" panose="02040503050406030204" pitchFamily="18" charset="0"/>
                            <a:cs typeface="Arial" panose="020B0604020202020204" pitchFamily="34" charset="0"/>
                          </a:rPr>
                          <m:t>4</m:t>
                        </m:r>
                      </m:den>
                    </m:f>
                  </m:oMath>
                </a14:m>
                <a:r>
                  <a:rPr lang="en-US" sz="4400" dirty="0" smtClean="0">
                    <a:latin typeface="Arial" panose="020B0604020202020204" pitchFamily="34" charset="0"/>
                    <a:cs typeface="Arial" panose="020B0604020202020204" pitchFamily="34" charset="0"/>
                  </a:rPr>
                  <a:t>	</a:t>
                </a:r>
                <a:r>
                  <a:rPr lang="en-US" sz="4400" dirty="0" smtClean="0">
                    <a:solidFill>
                      <a:srgbClr val="C00000"/>
                    </a:solidFill>
                    <a:latin typeface="Arial" panose="020B0604020202020204" pitchFamily="34" charset="0"/>
                    <a:cs typeface="Arial" panose="020B0604020202020204" pitchFamily="34" charset="0"/>
                  </a:rPr>
                  <a:t>b.</a:t>
                </a:r>
                <a:r>
                  <a:rPr lang="en-US" sz="4400" dirty="0" smtClean="0">
                    <a:latin typeface="Arial" panose="020B0604020202020204" pitchFamily="34" charset="0"/>
                    <a:cs typeface="Arial" panose="020B0604020202020204" pitchFamily="34" charset="0"/>
                  </a:rPr>
                  <a:t>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a:latin typeface="Cambria Math" panose="02040503050406030204" pitchFamily="18" charset="0"/>
                            <a:cs typeface="Arial" panose="020B0604020202020204" pitchFamily="34" charset="0"/>
                          </a:rPr>
                          <m:t>1</m:t>
                        </m:r>
                      </m:num>
                      <m:den>
                        <m:r>
                          <a:rPr lang="en-US" sz="4800">
                            <a:latin typeface="Cambria Math" panose="02040503050406030204" pitchFamily="18" charset="0"/>
                            <a:cs typeface="Arial" panose="020B0604020202020204" pitchFamily="34" charset="0"/>
                          </a:rPr>
                          <m:t>2</m:t>
                        </m:r>
                      </m:den>
                    </m:f>
                  </m:oMath>
                </a14:m>
                <a:r>
                  <a:rPr lang="en-US" sz="4400" dirty="0" smtClean="0">
                    <a:latin typeface="Arial" panose="020B0604020202020204" pitchFamily="34" charset="0"/>
                    <a:cs typeface="Arial" panose="020B0604020202020204" pitchFamily="34" charset="0"/>
                  </a:rPr>
                  <a:t>	</a:t>
                </a:r>
                <a:r>
                  <a:rPr lang="en-US" sz="4400" dirty="0" smtClean="0">
                    <a:solidFill>
                      <a:srgbClr val="C00000"/>
                    </a:solidFill>
                    <a:latin typeface="Arial" panose="020B0604020202020204" pitchFamily="34" charset="0"/>
                    <a:cs typeface="Arial" panose="020B0604020202020204" pitchFamily="34" charset="0"/>
                  </a:rPr>
                  <a:t>c.</a:t>
                </a:r>
                <a:r>
                  <a:rPr lang="en-US" sz="4400" dirty="0" smtClean="0">
                    <a:latin typeface="Arial" panose="020B0604020202020204" pitchFamily="34" charset="0"/>
                    <a:cs typeface="Arial" panose="020B0604020202020204" pitchFamily="34" charset="0"/>
                  </a:rPr>
                  <a:t> 1</a:t>
                </a:r>
                <a:br>
                  <a:rPr lang="en-US" sz="4400" dirty="0" smtClean="0">
                    <a:latin typeface="Arial" panose="020B0604020202020204" pitchFamily="34" charset="0"/>
                    <a:cs typeface="Arial" panose="020B0604020202020204" pitchFamily="34" charset="0"/>
                  </a:rPr>
                </a:br>
                <a:r>
                  <a:rPr lang="en-US" sz="4400" dirty="0" smtClean="0">
                    <a:solidFill>
                      <a:srgbClr val="C00000"/>
                    </a:solidFill>
                    <a:latin typeface="Arial" panose="020B0604020202020204" pitchFamily="34" charset="0"/>
                    <a:cs typeface="Arial" panose="020B0604020202020204" pitchFamily="34" charset="0"/>
                  </a:rPr>
                  <a:t>d.</a:t>
                </a:r>
                <a:r>
                  <a:rPr lang="en-US" sz="4400" dirty="0" smtClean="0">
                    <a:latin typeface="Arial" panose="020B0604020202020204" pitchFamily="34" charset="0"/>
                    <a:cs typeface="Arial" panose="020B0604020202020204" pitchFamily="34" charset="0"/>
                  </a:rPr>
                  <a:t> 9	</a:t>
                </a:r>
                <a:r>
                  <a:rPr lang="en-US" sz="4400" dirty="0" smtClean="0">
                    <a:solidFill>
                      <a:srgbClr val="C00000"/>
                    </a:solidFill>
                    <a:latin typeface="Arial" panose="020B0604020202020204" pitchFamily="34" charset="0"/>
                    <a:cs typeface="Arial" panose="020B0604020202020204" pitchFamily="34" charset="0"/>
                  </a:rPr>
                  <a:t>e.</a:t>
                </a:r>
                <a:r>
                  <a:rPr lang="en-US" sz="4400" dirty="0" smtClean="0">
                    <a:latin typeface="Arial" panose="020B0604020202020204" pitchFamily="34" charset="0"/>
                    <a:cs typeface="Arial" panose="020B0604020202020204" pitchFamily="34" charset="0"/>
                  </a:rPr>
                  <a:t>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a:latin typeface="Cambria Math" panose="02040503050406030204" pitchFamily="18" charset="0"/>
                            <a:cs typeface="Arial" panose="020B0604020202020204" pitchFamily="34" charset="0"/>
                          </a:rPr>
                          <m:t>1</m:t>
                        </m:r>
                      </m:num>
                      <m:den>
                        <m:r>
                          <a:rPr lang="en-US" sz="4800" b="0" i="0" smtClean="0">
                            <a:latin typeface="Cambria Math" panose="02040503050406030204" pitchFamily="18" charset="0"/>
                            <a:cs typeface="Arial" panose="020B0604020202020204" pitchFamily="34" charset="0"/>
                          </a:rPr>
                          <m:t>3</m:t>
                        </m:r>
                      </m:den>
                    </m:f>
                  </m:oMath>
                </a14:m>
                <a:endParaRPr lang="en-US" sz="44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8568952" cy="5260158"/>
              </a:xfrm>
              <a:prstGeom prst="rect">
                <a:avLst/>
              </a:prstGeom>
              <a:blipFill rotWithShape="0">
                <a:blip r:embed="rId4"/>
                <a:stretch>
                  <a:fillRect l="-2560" t="-2433" r="-782" b="-1043"/>
                </a:stretch>
              </a:blipFill>
            </p:spPr>
            <p:txBody>
              <a:bodyPr/>
              <a:lstStyle/>
              <a:p>
                <a:r>
                  <a:rPr lang="en-US">
                    <a:noFill/>
                  </a:rPr>
                  <a:t> </a:t>
                </a:r>
              </a:p>
            </p:txBody>
          </p:sp>
        </mc:Fallback>
      </mc:AlternateContent>
    </p:spTree>
    <p:extLst>
      <p:ext uri="{BB962C8B-B14F-4D97-AF65-F5344CB8AC3E}">
        <p14:creationId xmlns:p14="http://schemas.microsoft.com/office/powerpoint/2010/main" val="3851011925"/>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776864" cy="648072"/>
          </a:xfrm>
        </p:spPr>
        <p:txBody>
          <a:bodyPr>
            <a:noAutofit/>
          </a:bodyPr>
          <a:lstStyle/>
          <a:p>
            <a:r>
              <a:rPr lang="en-GB" sz="3200" dirty="0" smtClean="0">
                <a:latin typeface="Arial" panose="020B0604020202020204" pitchFamily="34" charset="0"/>
                <a:cs typeface="Arial" panose="020B0604020202020204" pitchFamily="34" charset="0"/>
              </a:rPr>
              <a:t>19.6 – </a:t>
            </a:r>
            <a:r>
              <a:rPr lang="en-US" sz="3200" dirty="0" smtClean="0">
                <a:latin typeface="Arial" panose="020B0604020202020204" pitchFamily="34" charset="0"/>
                <a:cs typeface="Arial" panose="020B0604020202020204" pitchFamily="34" charset="0"/>
              </a:rPr>
              <a:t>Translating Graphs of Functions</a:t>
            </a:r>
            <a:endParaRPr lang="en-GB" sz="32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708</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60160"/>
                <a:ext cx="8568952" cy="5728748"/>
              </a:xfrm>
              <a:prstGeom prst="rect">
                <a:avLst/>
              </a:prstGeom>
            </p:spPr>
            <p:txBody>
              <a:bodyPr wrap="square">
                <a:spAutoFit/>
              </a:bodyPr>
              <a:lstStyle/>
              <a:p>
                <a:pPr marL="620713" indent="-620713">
                  <a:spcAft>
                    <a:spcPts val="600"/>
                  </a:spcAft>
                  <a:buClr>
                    <a:srgbClr val="C00000"/>
                  </a:buClr>
                  <a:buFont typeface="+mj-lt"/>
                  <a:buAutoNum type="arabicPeriod" startAt="4"/>
                  <a:tabLst>
                    <a:tab pos="1138238" algn="l"/>
                    <a:tab pos="2916238" algn="l"/>
                    <a:tab pos="4865688" algn="l"/>
                    <a:tab pos="7027863" algn="l"/>
                  </a:tabLst>
                </a:pPr>
                <a:r>
                  <a:rPr lang="en-US" sz="3000" dirty="0" smtClean="0">
                    <a:solidFill>
                      <a:srgbClr val="C00000"/>
                    </a:solidFill>
                    <a:latin typeface="Arial" panose="020B0604020202020204" pitchFamily="34" charset="0"/>
                    <a:cs typeface="Arial" panose="020B0604020202020204" pitchFamily="34" charset="0"/>
                  </a:rPr>
                  <a:t/>
                </a:r>
                <a:br>
                  <a:rPr lang="en-US" sz="3000" dirty="0" smtClean="0">
                    <a:solidFill>
                      <a:srgbClr val="C00000"/>
                    </a:solidFill>
                    <a:latin typeface="Arial" panose="020B0604020202020204" pitchFamily="34" charset="0"/>
                    <a:cs typeface="Arial" panose="020B0604020202020204" pitchFamily="34" charset="0"/>
                  </a:rPr>
                </a:br>
                <a:r>
                  <a:rPr lang="en-US" sz="3000" dirty="0" smtClean="0">
                    <a:solidFill>
                      <a:srgbClr val="C00000"/>
                    </a:solidFill>
                    <a:latin typeface="Arial" panose="020B0604020202020204" pitchFamily="34" charset="0"/>
                    <a:cs typeface="Arial" panose="020B0604020202020204" pitchFamily="34" charset="0"/>
                  </a:rPr>
                  <a:t/>
                </a:r>
                <a:br>
                  <a:rPr lang="en-US" sz="3000" dirty="0" smtClean="0">
                    <a:solidFill>
                      <a:srgbClr val="C00000"/>
                    </a:solidFill>
                    <a:latin typeface="Arial" panose="020B0604020202020204" pitchFamily="34" charset="0"/>
                    <a:cs typeface="Arial" panose="020B0604020202020204" pitchFamily="34" charset="0"/>
                  </a:rPr>
                </a:br>
                <a:r>
                  <a:rPr lang="en-US" sz="3000" dirty="0" smtClean="0">
                    <a:solidFill>
                      <a:srgbClr val="C00000"/>
                    </a:solidFill>
                    <a:latin typeface="Arial" panose="020B0604020202020204" pitchFamily="34" charset="0"/>
                    <a:cs typeface="Arial" panose="020B0604020202020204" pitchFamily="34" charset="0"/>
                  </a:rPr>
                  <a:t> </a:t>
                </a:r>
                <a:br>
                  <a:rPr lang="en-US" sz="3000" dirty="0" smtClean="0">
                    <a:solidFill>
                      <a:srgbClr val="C00000"/>
                    </a:solidFill>
                    <a:latin typeface="Arial" panose="020B0604020202020204" pitchFamily="34" charset="0"/>
                    <a:cs typeface="Arial" panose="020B0604020202020204" pitchFamily="34" charset="0"/>
                  </a:rPr>
                </a:br>
                <a:r>
                  <a:rPr lang="en-US" sz="3000" dirty="0" smtClean="0">
                    <a:solidFill>
                      <a:srgbClr val="C00000"/>
                    </a:solidFill>
                    <a:latin typeface="Arial" panose="020B0604020202020204" pitchFamily="34" charset="0"/>
                    <a:cs typeface="Arial" panose="020B0604020202020204" pitchFamily="34" charset="0"/>
                  </a:rPr>
                  <a:t/>
                </a:r>
                <a:br>
                  <a:rPr lang="en-US" sz="3000" dirty="0" smtClean="0">
                    <a:solidFill>
                      <a:srgbClr val="C00000"/>
                    </a:solidFill>
                    <a:latin typeface="Arial" panose="020B0604020202020204" pitchFamily="34" charset="0"/>
                    <a:cs typeface="Arial" panose="020B0604020202020204" pitchFamily="34" charset="0"/>
                  </a:rPr>
                </a:br>
                <a:r>
                  <a:rPr lang="en-US" sz="3000" dirty="0" smtClean="0">
                    <a:solidFill>
                      <a:srgbClr val="C00000"/>
                    </a:solidFill>
                    <a:latin typeface="Arial" panose="020B0604020202020204" pitchFamily="34" charset="0"/>
                    <a:cs typeface="Arial" panose="020B0604020202020204" pitchFamily="34" charset="0"/>
                  </a:rPr>
                  <a:t/>
                </a:r>
                <a:br>
                  <a:rPr lang="en-US" sz="3000" dirty="0" smtClean="0">
                    <a:solidFill>
                      <a:srgbClr val="C00000"/>
                    </a:solidFill>
                    <a:latin typeface="Arial" panose="020B0604020202020204" pitchFamily="34" charset="0"/>
                    <a:cs typeface="Arial" panose="020B0604020202020204" pitchFamily="34" charset="0"/>
                  </a:rPr>
                </a:br>
                <a:r>
                  <a:rPr lang="en-US" sz="3000" dirty="0" smtClean="0">
                    <a:solidFill>
                      <a:srgbClr val="C00000"/>
                    </a:solidFill>
                    <a:latin typeface="Arial" panose="020B0604020202020204" pitchFamily="34" charset="0"/>
                    <a:cs typeface="Arial" panose="020B0604020202020204" pitchFamily="34" charset="0"/>
                  </a:rPr>
                  <a:t/>
                </a:r>
                <a:br>
                  <a:rPr lang="en-US" sz="3000" dirty="0" smtClean="0">
                    <a:solidFill>
                      <a:srgbClr val="C00000"/>
                    </a:solidFill>
                    <a:latin typeface="Arial" panose="020B0604020202020204" pitchFamily="34" charset="0"/>
                    <a:cs typeface="Arial" panose="020B0604020202020204" pitchFamily="34" charset="0"/>
                  </a:rPr>
                </a:br>
                <a:r>
                  <a:rPr lang="en-US" sz="3000" dirty="0" smtClean="0">
                    <a:solidFill>
                      <a:srgbClr val="C00000"/>
                    </a:solidFill>
                    <a:latin typeface="Arial" panose="020B0604020202020204" pitchFamily="34" charset="0"/>
                    <a:cs typeface="Arial" panose="020B0604020202020204" pitchFamily="34" charset="0"/>
                  </a:rPr>
                  <a:t/>
                </a:r>
                <a:br>
                  <a:rPr lang="en-US" sz="3000" dirty="0" smtClean="0">
                    <a:solidFill>
                      <a:srgbClr val="C00000"/>
                    </a:solidFill>
                    <a:latin typeface="Arial" panose="020B0604020202020204" pitchFamily="34" charset="0"/>
                    <a:cs typeface="Arial" panose="020B0604020202020204" pitchFamily="34" charset="0"/>
                  </a:rPr>
                </a:br>
                <a:r>
                  <a:rPr lang="en-US" sz="3000" dirty="0" smtClean="0">
                    <a:solidFill>
                      <a:srgbClr val="C00000"/>
                    </a:solidFill>
                    <a:latin typeface="Arial" panose="020B0604020202020204" pitchFamily="34" charset="0"/>
                    <a:cs typeface="Arial" panose="020B0604020202020204" pitchFamily="34" charset="0"/>
                  </a:rPr>
                  <a:t/>
                </a:r>
                <a:br>
                  <a:rPr lang="en-US" sz="3000" dirty="0" smtClean="0">
                    <a:solidFill>
                      <a:srgbClr val="C00000"/>
                    </a:solidFill>
                    <a:latin typeface="Arial" panose="020B0604020202020204" pitchFamily="34" charset="0"/>
                    <a:cs typeface="Arial" panose="020B0604020202020204" pitchFamily="34" charset="0"/>
                  </a:rPr>
                </a:br>
                <a:r>
                  <a:rPr lang="en-US" sz="1600" dirty="0" smtClean="0">
                    <a:solidFill>
                      <a:srgbClr val="C00000"/>
                    </a:solidFill>
                    <a:latin typeface="Arial" panose="020B0604020202020204" pitchFamily="34" charset="0"/>
                    <a:cs typeface="Arial" panose="020B0604020202020204" pitchFamily="34" charset="0"/>
                  </a:rPr>
                  <a:t/>
                </a:r>
                <a:br>
                  <a:rPr lang="en-US" sz="1600" dirty="0" smtClean="0">
                    <a:solidFill>
                      <a:srgbClr val="C00000"/>
                    </a:solidFill>
                    <a:latin typeface="Arial" panose="020B0604020202020204" pitchFamily="34" charset="0"/>
                    <a:cs typeface="Arial" panose="020B0604020202020204" pitchFamily="34" charset="0"/>
                  </a:rPr>
                </a:br>
                <a:r>
                  <a:rPr lang="en-US" sz="3000" dirty="0" smtClean="0">
                    <a:solidFill>
                      <a:srgbClr val="C00000"/>
                    </a:solidFill>
                    <a:latin typeface="Arial" panose="020B0604020202020204" pitchFamily="34" charset="0"/>
                    <a:cs typeface="Arial" panose="020B0604020202020204" pitchFamily="34" charset="0"/>
                  </a:rPr>
                  <a:t>b. i.</a:t>
                </a:r>
                <a:r>
                  <a:rPr lang="en-US" sz="3000" dirty="0" smtClean="0">
                    <a:latin typeface="Arial" panose="020B0604020202020204" pitchFamily="34" charset="0"/>
                    <a:cs typeface="Arial" panose="020B0604020202020204" pitchFamily="34" charset="0"/>
                  </a:rPr>
                  <a:t> (0, -5)	ii. (-1, 0)</a:t>
                </a:r>
                <a:br>
                  <a:rPr lang="en-US" sz="3000" dirty="0" smtClean="0">
                    <a:latin typeface="Arial" panose="020B0604020202020204" pitchFamily="34" charset="0"/>
                    <a:cs typeface="Arial" panose="020B0604020202020204" pitchFamily="34" charset="0"/>
                  </a:rPr>
                </a:br>
                <a:r>
                  <a:rPr lang="en-US" sz="3000" dirty="0" smtClean="0">
                    <a:solidFill>
                      <a:srgbClr val="C00000"/>
                    </a:solidFill>
                    <a:latin typeface="Arial" panose="020B0604020202020204" pitchFamily="34" charset="0"/>
                    <a:cs typeface="Arial" panose="020B0604020202020204" pitchFamily="34" charset="0"/>
                  </a:rPr>
                  <a:t>c. i.</a:t>
                </a:r>
                <a:r>
                  <a:rPr lang="en-US" sz="3000" dirty="0" smtClean="0">
                    <a:latin typeface="Arial" panose="020B0604020202020204" pitchFamily="34" charset="0"/>
                    <a:cs typeface="Arial" panose="020B0604020202020204" pitchFamily="34" charset="0"/>
                  </a:rPr>
                  <a:t> Translation by </a:t>
                </a:r>
                <a:r>
                  <a:rPr lang="en-US" sz="3000" dirty="0">
                    <a:latin typeface="Arial" panose="020B0604020202020204" pitchFamily="34" charset="0"/>
                    <a:cs typeface="Arial" panose="020B0604020202020204" pitchFamily="34" charset="0"/>
                  </a:rPr>
                  <a:t>(</a:t>
                </a:r>
                <a14:m>
                  <m:oMath xmlns:m="http://schemas.openxmlformats.org/officeDocument/2006/math">
                    <m:f>
                      <m:fPr>
                        <m:type m:val="noBar"/>
                        <m:ctrlPr>
                          <a:rPr lang="en-US" sz="3000" i="1">
                            <a:latin typeface="Cambria Math" panose="02040503050406030204" pitchFamily="18" charset="0"/>
                            <a:cs typeface="Arial" panose="020B0604020202020204" pitchFamily="34" charset="0"/>
                          </a:rPr>
                        </m:ctrlPr>
                      </m:fPr>
                      <m:num>
                        <m:r>
                          <a:rPr lang="en-US" sz="3000" b="0" i="1" smtClean="0">
                            <a:latin typeface="Cambria Math" panose="02040503050406030204" pitchFamily="18" charset="0"/>
                            <a:cs typeface="Arial" panose="020B0604020202020204" pitchFamily="34" charset="0"/>
                          </a:rPr>
                          <m:t>0</m:t>
                        </m:r>
                      </m:num>
                      <m:den>
                        <m:r>
                          <a:rPr lang="en-US" sz="3000" b="0" i="1" smtClean="0">
                            <a:latin typeface="Cambria Math" panose="02040503050406030204" pitchFamily="18" charset="0"/>
                            <a:cs typeface="Arial" panose="020B0604020202020204" pitchFamily="34" charset="0"/>
                          </a:rPr>
                          <m:t>−5</m:t>
                        </m:r>
                      </m:den>
                    </m:f>
                  </m:oMath>
                </a14:m>
                <a:r>
                  <a:rPr lang="en-US" sz="3000" dirty="0" smtClean="0">
                    <a:latin typeface="Arial" panose="020B0604020202020204" pitchFamily="34" charset="0"/>
                    <a:cs typeface="Arial" panose="020B0604020202020204" pitchFamily="34" charset="0"/>
                  </a:rPr>
                  <a:t>)	</a:t>
                </a:r>
                <a:r>
                  <a:rPr lang="en-US" sz="3000" dirty="0" smtClean="0">
                    <a:solidFill>
                      <a:srgbClr val="C00000"/>
                    </a:solidFill>
                    <a:latin typeface="Arial" panose="020B0604020202020204" pitchFamily="34" charset="0"/>
                    <a:cs typeface="Arial" panose="020B0604020202020204" pitchFamily="34" charset="0"/>
                  </a:rPr>
                  <a:t>ii</a:t>
                </a:r>
                <a:r>
                  <a:rPr lang="en-US" sz="3000" dirty="0">
                    <a:solidFill>
                      <a:srgbClr val="C00000"/>
                    </a:solidFill>
                    <a:latin typeface="Arial" panose="020B0604020202020204" pitchFamily="34" charset="0"/>
                    <a:cs typeface="Arial" panose="020B0604020202020204" pitchFamily="34" charset="0"/>
                  </a:rPr>
                  <a:t>.</a:t>
                </a:r>
                <a:r>
                  <a:rPr lang="en-US" sz="3000" dirty="0">
                    <a:latin typeface="Arial" panose="020B0604020202020204" pitchFamily="34" charset="0"/>
                    <a:cs typeface="Arial" panose="020B0604020202020204" pitchFamily="34" charset="0"/>
                  </a:rPr>
                  <a:t> Translation by (</a:t>
                </a:r>
                <a14:m>
                  <m:oMath xmlns:m="http://schemas.openxmlformats.org/officeDocument/2006/math">
                    <m:f>
                      <m:fPr>
                        <m:type m:val="noBar"/>
                        <m:ctrlPr>
                          <a:rPr lang="en-US" sz="3000" i="1">
                            <a:latin typeface="Cambria Math" panose="02040503050406030204" pitchFamily="18" charset="0"/>
                            <a:cs typeface="Arial" panose="020B0604020202020204" pitchFamily="34" charset="0"/>
                          </a:rPr>
                        </m:ctrlPr>
                      </m:fPr>
                      <m:num>
                        <m:r>
                          <a:rPr lang="en-US" sz="3000" b="0" i="1" smtClean="0">
                            <a:latin typeface="Cambria Math" panose="02040503050406030204" pitchFamily="18" charset="0"/>
                            <a:cs typeface="Arial" panose="020B0604020202020204" pitchFamily="34" charset="0"/>
                          </a:rPr>
                          <m:t>−1</m:t>
                        </m:r>
                      </m:num>
                      <m:den>
                        <m:r>
                          <a:rPr lang="en-US" sz="3000" b="0" i="1" smtClean="0">
                            <a:latin typeface="Cambria Math" panose="02040503050406030204" pitchFamily="18" charset="0"/>
                            <a:cs typeface="Arial" panose="020B0604020202020204" pitchFamily="34" charset="0"/>
                          </a:rPr>
                          <m:t>0</m:t>
                        </m:r>
                      </m:den>
                    </m:f>
                  </m:oMath>
                </a14:m>
                <a:r>
                  <a:rPr lang="en-US" sz="3000" dirty="0" smtClean="0">
                    <a:latin typeface="Arial" panose="020B0604020202020204" pitchFamily="34" charset="0"/>
                    <a:cs typeface="Arial" panose="020B0604020202020204" pitchFamily="34" charset="0"/>
                  </a:rPr>
                  <a:t>)</a:t>
                </a:r>
                <a:br>
                  <a:rPr lang="en-US" sz="3000" dirty="0" smtClean="0">
                    <a:latin typeface="Arial" panose="020B0604020202020204" pitchFamily="34" charset="0"/>
                    <a:cs typeface="Arial" panose="020B0604020202020204" pitchFamily="34" charset="0"/>
                  </a:rPr>
                </a:br>
                <a:r>
                  <a:rPr lang="en-US" sz="3000" dirty="0" smtClean="0">
                    <a:solidFill>
                      <a:srgbClr val="C00000"/>
                    </a:solidFill>
                    <a:latin typeface="Arial" panose="020B0604020202020204" pitchFamily="34" charset="0"/>
                    <a:cs typeface="Arial" panose="020B0604020202020204" pitchFamily="34" charset="0"/>
                  </a:rPr>
                  <a:t>d. i.</a:t>
                </a:r>
                <a:r>
                  <a:rPr lang="en-US" sz="3000" dirty="0" smtClean="0">
                    <a:latin typeface="Arial" panose="020B0604020202020204" pitchFamily="34" charset="0"/>
                    <a:cs typeface="Arial" panose="020B0604020202020204" pitchFamily="34" charset="0"/>
                  </a:rPr>
                  <a:t> </a:t>
                </a:r>
                <a:r>
                  <a:rPr lang="en-US" sz="3000" i="1" dirty="0" smtClean="0">
                    <a:latin typeface="Arial" panose="020B0604020202020204" pitchFamily="34" charset="0"/>
                    <a:cs typeface="Arial" panose="020B0604020202020204" pitchFamily="34" charset="0"/>
                  </a:rPr>
                  <a:t>y</a:t>
                </a:r>
                <a:r>
                  <a:rPr lang="en-US" sz="3000" dirty="0" smtClean="0">
                    <a:latin typeface="Arial" panose="020B0604020202020204" pitchFamily="34" charset="0"/>
                    <a:cs typeface="Arial" panose="020B0604020202020204" pitchFamily="34" charset="0"/>
                  </a:rPr>
                  <a:t> = </a:t>
                </a:r>
                <a:r>
                  <a:rPr lang="en-US" sz="3000" i="1" dirty="0" smtClean="0">
                    <a:latin typeface="Arial" panose="020B0604020202020204" pitchFamily="34" charset="0"/>
                    <a:cs typeface="Arial" panose="020B0604020202020204" pitchFamily="34" charset="0"/>
                  </a:rPr>
                  <a:t>x</a:t>
                </a:r>
                <a:r>
                  <a:rPr lang="en-US" sz="3000" baseline="30000" dirty="0" smtClean="0">
                    <a:latin typeface="Arial" panose="020B0604020202020204" pitchFamily="34" charset="0"/>
                    <a:cs typeface="Arial" panose="020B0604020202020204" pitchFamily="34" charset="0"/>
                  </a:rPr>
                  <a:t>2</a:t>
                </a:r>
                <a:r>
                  <a:rPr lang="en-US" sz="3000" dirty="0" smtClean="0">
                    <a:latin typeface="Arial" panose="020B0604020202020204" pitchFamily="34" charset="0"/>
                    <a:cs typeface="Arial" panose="020B0604020202020204" pitchFamily="34" charset="0"/>
                  </a:rPr>
                  <a:t> – 5	</a:t>
                </a:r>
                <a:r>
                  <a:rPr lang="en-US" sz="3000" dirty="0" smtClean="0">
                    <a:solidFill>
                      <a:srgbClr val="C00000"/>
                    </a:solidFill>
                    <a:latin typeface="Arial" panose="020B0604020202020204" pitchFamily="34" charset="0"/>
                    <a:cs typeface="Arial" panose="020B0604020202020204" pitchFamily="34" charset="0"/>
                  </a:rPr>
                  <a:t>ii.</a:t>
                </a:r>
                <a:r>
                  <a:rPr lang="en-US" sz="3000" dirty="0" smtClean="0">
                    <a:latin typeface="Arial" panose="020B0604020202020204" pitchFamily="34" charset="0"/>
                    <a:cs typeface="Arial" panose="020B0604020202020204" pitchFamily="34" charset="0"/>
                  </a:rPr>
                  <a:t> </a:t>
                </a:r>
                <a:r>
                  <a:rPr lang="en-US" sz="3000" i="1" dirty="0" smtClean="0">
                    <a:latin typeface="Arial" panose="020B0604020202020204" pitchFamily="34" charset="0"/>
                    <a:cs typeface="Arial" panose="020B0604020202020204" pitchFamily="34" charset="0"/>
                  </a:rPr>
                  <a:t>y</a:t>
                </a:r>
                <a:r>
                  <a:rPr lang="en-US" sz="3000" dirty="0" smtClean="0">
                    <a:latin typeface="Arial" panose="020B0604020202020204" pitchFamily="34" charset="0"/>
                    <a:cs typeface="Arial" panose="020B0604020202020204" pitchFamily="34" charset="0"/>
                  </a:rPr>
                  <a:t> = (</a:t>
                </a:r>
                <a:r>
                  <a:rPr lang="en-US" sz="3000" i="1" dirty="0" smtClean="0">
                    <a:latin typeface="Arial" panose="020B0604020202020204" pitchFamily="34" charset="0"/>
                    <a:cs typeface="Arial" panose="020B0604020202020204" pitchFamily="34" charset="0"/>
                  </a:rPr>
                  <a:t>x</a:t>
                </a:r>
                <a:r>
                  <a:rPr lang="en-US" sz="3000" dirty="0" smtClean="0">
                    <a:latin typeface="Arial" panose="020B0604020202020204" pitchFamily="34" charset="0"/>
                    <a:cs typeface="Arial" panose="020B0604020202020204" pitchFamily="34" charset="0"/>
                  </a:rPr>
                  <a:t> + 1)</a:t>
                </a:r>
                <a:r>
                  <a:rPr lang="en-US" sz="3000" baseline="30000" dirty="0" smtClean="0">
                    <a:latin typeface="Arial" panose="020B0604020202020204" pitchFamily="34" charset="0"/>
                    <a:cs typeface="Arial" panose="020B0604020202020204" pitchFamily="34" charset="0"/>
                  </a:rPr>
                  <a:t>2</a:t>
                </a:r>
                <a:endParaRPr lang="en-US" sz="3000" baseline="30000" dirty="0" smtClean="0">
                  <a:solidFill>
                    <a:srgbClr val="C00000"/>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60160"/>
                <a:ext cx="8568952" cy="5728748"/>
              </a:xfrm>
              <a:prstGeom prst="rect">
                <a:avLst/>
              </a:prstGeom>
              <a:blipFill rotWithShape="0">
                <a:blip r:embed="rId4"/>
                <a:stretch>
                  <a:fillRect l="-1422" t="-638" r="-1067"/>
                </a:stretch>
              </a:blipFill>
            </p:spPr>
            <p:txBody>
              <a:bodyPr/>
              <a:lstStyle/>
              <a:p>
                <a:r>
                  <a:rPr lang="en-US">
                    <a:noFill/>
                  </a:rPr>
                  <a:t> </a:t>
                </a:r>
              </a:p>
            </p:txBody>
          </p:sp>
        </mc:Fallback>
      </mc:AlternateContent>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378944" y="1249845"/>
            <a:ext cx="4990357" cy="3820744"/>
          </a:xfrm>
          <a:prstGeom prst="rect">
            <a:avLst/>
          </a:prstGeom>
        </p:spPr>
      </p:pic>
    </p:spTree>
    <p:extLst>
      <p:ext uri="{BB962C8B-B14F-4D97-AF65-F5344CB8AC3E}">
        <p14:creationId xmlns:p14="http://schemas.microsoft.com/office/powerpoint/2010/main" val="4199642780"/>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776864" cy="648072"/>
          </a:xfrm>
        </p:spPr>
        <p:txBody>
          <a:bodyPr>
            <a:noAutofit/>
          </a:bodyPr>
          <a:lstStyle/>
          <a:p>
            <a:r>
              <a:rPr lang="en-GB" sz="3200" dirty="0" smtClean="0">
                <a:latin typeface="Arial" panose="020B0604020202020204" pitchFamily="34" charset="0"/>
                <a:cs typeface="Arial" panose="020B0604020202020204" pitchFamily="34" charset="0"/>
              </a:rPr>
              <a:t>19.6 – </a:t>
            </a:r>
            <a:r>
              <a:rPr lang="en-US" sz="3200" dirty="0" smtClean="0">
                <a:latin typeface="Arial" panose="020B0604020202020204" pitchFamily="34" charset="0"/>
                <a:cs typeface="Arial" panose="020B0604020202020204" pitchFamily="34" charset="0"/>
              </a:rPr>
              <a:t>Translating Graphs of Functions</a:t>
            </a:r>
            <a:endParaRPr lang="en-GB" sz="32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708</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65402" y="1124744"/>
                <a:ext cx="8741188" cy="5576398"/>
              </a:xfrm>
              <a:prstGeom prst="rect">
                <a:avLst/>
              </a:prstGeom>
            </p:spPr>
            <p:txBody>
              <a:bodyPr wrap="square">
                <a:spAutoFit/>
              </a:bodyPr>
              <a:lstStyle/>
              <a:p>
                <a:pPr marL="620713" indent="-620713">
                  <a:spcAft>
                    <a:spcPts val="600"/>
                  </a:spcAft>
                  <a:buClr>
                    <a:srgbClr val="C00000"/>
                  </a:buClr>
                  <a:buFont typeface="+mj-lt"/>
                  <a:buAutoNum type="arabicPeriod" startAt="5"/>
                  <a:tabLst>
                    <a:tab pos="1138238" algn="l"/>
                    <a:tab pos="2916238" algn="l"/>
                    <a:tab pos="4865688" algn="l"/>
                    <a:tab pos="7027863" algn="l"/>
                  </a:tabLst>
                </a:pP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endParaRPr lang="en-US" dirty="0">
                  <a:solidFill>
                    <a:srgbClr val="C00000"/>
                  </a:solidFill>
                  <a:latin typeface="Arial" panose="020B0604020202020204" pitchFamily="34" charset="0"/>
                  <a:cs typeface="Arial" panose="020B0604020202020204" pitchFamily="34" charset="0"/>
                </a:endParaRPr>
              </a:p>
              <a:p>
                <a:pPr marL="620713" indent="-620713">
                  <a:spcAft>
                    <a:spcPts val="600"/>
                  </a:spcAft>
                  <a:buClr>
                    <a:srgbClr val="C00000"/>
                  </a:buClr>
                  <a:buFont typeface="+mj-lt"/>
                  <a:buAutoNum type="arabicPeriod" startAt="5"/>
                  <a:tabLst>
                    <a:tab pos="1138238" algn="l"/>
                    <a:tab pos="2916238" algn="l"/>
                    <a:tab pos="4865688" algn="l"/>
                    <a:tab pos="7027863" algn="l"/>
                  </a:tabLst>
                </a:pPr>
                <a:r>
                  <a:rPr lang="en-US" sz="3200" dirty="0" smtClean="0">
                    <a:solidFill>
                      <a:srgbClr val="C00000"/>
                    </a:solidFill>
                    <a:latin typeface="Arial" panose="020B0604020202020204" pitchFamily="34" charset="0"/>
                    <a:cs typeface="Arial" panose="020B0604020202020204" pitchFamily="34" charset="0"/>
                  </a:rPr>
                  <a:t>a. </a:t>
                </a:r>
                <a:r>
                  <a:rPr lang="en-US" sz="3200" dirty="0">
                    <a:latin typeface="Arial" panose="020B0604020202020204" pitchFamily="34" charset="0"/>
                    <a:cs typeface="Arial" panose="020B0604020202020204" pitchFamily="34" charset="0"/>
                  </a:rPr>
                  <a:t>(</a:t>
                </a:r>
                <a14:m>
                  <m:oMath xmlns:m="http://schemas.openxmlformats.org/officeDocument/2006/math">
                    <m:f>
                      <m:fPr>
                        <m:type m:val="noBar"/>
                        <m:ctrlPr>
                          <a:rPr lang="en-US" sz="3200" i="1">
                            <a:latin typeface="Cambria Math" panose="02040503050406030204" pitchFamily="18" charset="0"/>
                            <a:cs typeface="Arial" panose="020B0604020202020204" pitchFamily="34" charset="0"/>
                          </a:rPr>
                        </m:ctrlPr>
                      </m:fPr>
                      <m:num>
                        <m:r>
                          <a:rPr lang="en-US" sz="3200" i="1">
                            <a:latin typeface="Cambria Math" panose="02040503050406030204" pitchFamily="18" charset="0"/>
                            <a:cs typeface="Arial" panose="020B0604020202020204" pitchFamily="34" charset="0"/>
                          </a:rPr>
                          <m:t>0</m:t>
                        </m:r>
                      </m:num>
                      <m:den>
                        <m:r>
                          <a:rPr lang="en-US" sz="3200" b="0" i="1" smtClean="0">
                            <a:latin typeface="Cambria Math" panose="02040503050406030204" pitchFamily="18" charset="0"/>
                            <a:cs typeface="Arial" panose="020B0604020202020204" pitchFamily="34" charset="0"/>
                          </a:rPr>
                          <m:t>2</m:t>
                        </m:r>
                      </m:den>
                    </m:f>
                  </m:oMath>
                </a14:m>
                <a:r>
                  <a:rPr lang="en-US" sz="3200" dirty="0" smtClean="0">
                    <a:latin typeface="Arial" panose="020B0604020202020204" pitchFamily="34" charset="0"/>
                    <a:cs typeface="Arial" panose="020B0604020202020204" pitchFamily="34" charset="0"/>
                  </a:rPr>
                  <a:t>)	</a:t>
                </a:r>
                <a:r>
                  <a:rPr lang="en-US" sz="3200" dirty="0" smtClean="0">
                    <a:solidFill>
                      <a:srgbClr val="C00000"/>
                    </a:solidFill>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a:t>
                </a:r>
                <a14:m>
                  <m:oMath xmlns:m="http://schemas.openxmlformats.org/officeDocument/2006/math">
                    <m:f>
                      <m:fPr>
                        <m:type m:val="noBar"/>
                        <m:ctrlPr>
                          <a:rPr lang="en-US" sz="3200" i="1">
                            <a:latin typeface="Cambria Math" panose="02040503050406030204" pitchFamily="18" charset="0"/>
                            <a:cs typeface="Arial" panose="020B0604020202020204" pitchFamily="34" charset="0"/>
                          </a:rPr>
                        </m:ctrlPr>
                      </m:fPr>
                      <m:num>
                        <m:r>
                          <a:rPr lang="en-US" sz="3200" i="1">
                            <a:latin typeface="Cambria Math" panose="02040503050406030204" pitchFamily="18" charset="0"/>
                            <a:cs typeface="Arial" panose="020B0604020202020204" pitchFamily="34" charset="0"/>
                          </a:rPr>
                          <m:t>0</m:t>
                        </m:r>
                      </m:num>
                      <m:den>
                        <m:r>
                          <a:rPr lang="en-US" sz="3200" i="1">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3</m:t>
                        </m:r>
                      </m:den>
                    </m:f>
                  </m:oMath>
                </a14:m>
                <a:r>
                  <a:rPr lang="en-US" sz="3200" dirty="0" smtClean="0">
                    <a:latin typeface="Arial" panose="020B0604020202020204" pitchFamily="34" charset="0"/>
                    <a:cs typeface="Arial" panose="020B0604020202020204" pitchFamily="34" charset="0"/>
                  </a:rPr>
                  <a:t>)	</a:t>
                </a:r>
                <a:r>
                  <a:rPr lang="en-US" sz="3200" dirty="0" smtClean="0">
                    <a:solidFill>
                      <a:srgbClr val="C00000"/>
                    </a:solidFill>
                    <a:latin typeface="Arial" panose="020B0604020202020204" pitchFamily="34" charset="0"/>
                    <a:cs typeface="Arial" panose="020B0604020202020204" pitchFamily="34" charset="0"/>
                  </a:rPr>
                  <a:t>c.</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a:t>
                </a:r>
                <a14:m>
                  <m:oMath xmlns:m="http://schemas.openxmlformats.org/officeDocument/2006/math">
                    <m:f>
                      <m:fPr>
                        <m:type m:val="noBar"/>
                        <m:ctrlPr>
                          <a:rPr lang="en-US" sz="3200" i="1">
                            <a:latin typeface="Cambria Math" panose="02040503050406030204" pitchFamily="18" charset="0"/>
                            <a:cs typeface="Arial" panose="020B0604020202020204" pitchFamily="34" charset="0"/>
                          </a:rPr>
                        </m:ctrlPr>
                      </m:fPr>
                      <m:num>
                        <m:r>
                          <a:rPr lang="en-US" sz="3200" b="0" i="1" smtClean="0">
                            <a:latin typeface="Cambria Math" panose="02040503050406030204" pitchFamily="18" charset="0"/>
                            <a:cs typeface="Arial" panose="020B0604020202020204" pitchFamily="34" charset="0"/>
                          </a:rPr>
                          <m:t>−1</m:t>
                        </m:r>
                      </m:num>
                      <m:den>
                        <m:r>
                          <a:rPr lang="en-US" sz="3200" b="0" i="1" smtClean="0">
                            <a:latin typeface="Cambria Math" panose="02040503050406030204" pitchFamily="18" charset="0"/>
                            <a:cs typeface="Arial" panose="020B0604020202020204" pitchFamily="34" charset="0"/>
                          </a:rPr>
                          <m:t>0</m:t>
                        </m:r>
                      </m:den>
                    </m:f>
                  </m:oMath>
                </a14:m>
                <a:r>
                  <a:rPr lang="en-US" sz="3200" dirty="0" smtClean="0">
                    <a:latin typeface="Arial" panose="020B0604020202020204" pitchFamily="34" charset="0"/>
                    <a:cs typeface="Arial" panose="020B0604020202020204" pitchFamily="34" charset="0"/>
                  </a:rPr>
                  <a:t>)	</a:t>
                </a:r>
                <a:br>
                  <a:rPr lang="en-US" sz="3200" dirty="0" smtClean="0">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d.</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a:t>
                </a:r>
                <a14:m>
                  <m:oMath xmlns:m="http://schemas.openxmlformats.org/officeDocument/2006/math">
                    <m:f>
                      <m:fPr>
                        <m:type m:val="noBar"/>
                        <m:ctrlPr>
                          <a:rPr lang="en-US" sz="3200" i="1">
                            <a:latin typeface="Cambria Math" panose="02040503050406030204" pitchFamily="18" charset="0"/>
                            <a:cs typeface="Arial" panose="020B0604020202020204" pitchFamily="34" charset="0"/>
                          </a:rPr>
                        </m:ctrlPr>
                      </m:fPr>
                      <m:num>
                        <m:r>
                          <a:rPr lang="en-US" sz="3200" b="0" i="1" smtClean="0">
                            <a:latin typeface="Cambria Math" panose="02040503050406030204" pitchFamily="18" charset="0"/>
                            <a:cs typeface="Arial" panose="020B0604020202020204" pitchFamily="34" charset="0"/>
                          </a:rPr>
                          <m:t>4</m:t>
                        </m:r>
                      </m:num>
                      <m:den>
                        <m:r>
                          <a:rPr lang="en-US" sz="3200" b="0" i="1" smtClean="0">
                            <a:latin typeface="Cambria Math" panose="02040503050406030204" pitchFamily="18" charset="0"/>
                            <a:cs typeface="Arial" panose="020B0604020202020204" pitchFamily="34" charset="0"/>
                          </a:rPr>
                          <m:t>0</m:t>
                        </m:r>
                      </m:den>
                    </m:f>
                  </m:oMath>
                </a14:m>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a:t>
                </a:r>
                <a:r>
                  <a:rPr lang="en-US" sz="3200" dirty="0" smtClean="0">
                    <a:solidFill>
                      <a:srgbClr val="C00000"/>
                    </a:solidFill>
                    <a:latin typeface="Arial" panose="020B0604020202020204" pitchFamily="34" charset="0"/>
                    <a:cs typeface="Arial" panose="020B0604020202020204" pitchFamily="34" charset="0"/>
                  </a:rPr>
                  <a:t>e.</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a:t>
                </a:r>
                <a14:m>
                  <m:oMath xmlns:m="http://schemas.openxmlformats.org/officeDocument/2006/math">
                    <m:f>
                      <m:fPr>
                        <m:type m:val="noBar"/>
                        <m:ctrlPr>
                          <a:rPr lang="en-US" sz="3200" i="1">
                            <a:latin typeface="Cambria Math" panose="02040503050406030204" pitchFamily="18" charset="0"/>
                            <a:cs typeface="Arial" panose="020B0604020202020204" pitchFamily="34" charset="0"/>
                          </a:rPr>
                        </m:ctrlPr>
                      </m:fPr>
                      <m:num>
                        <m:r>
                          <a:rPr lang="en-US" sz="3200" b="0" i="1" smtClean="0">
                            <a:latin typeface="Cambria Math" panose="02040503050406030204" pitchFamily="18" charset="0"/>
                            <a:cs typeface="Arial" panose="020B0604020202020204" pitchFamily="34" charset="0"/>
                          </a:rPr>
                          <m:t>−5</m:t>
                        </m:r>
                      </m:num>
                      <m:den>
                        <m:r>
                          <a:rPr lang="en-US" sz="3200" i="1">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2</m:t>
                        </m:r>
                      </m:den>
                    </m:f>
                  </m:oMath>
                </a14:m>
                <a:r>
                  <a:rPr lang="en-US" sz="3200" dirty="0">
                    <a:latin typeface="Arial" panose="020B0604020202020204" pitchFamily="34" charset="0"/>
                    <a:cs typeface="Arial" panose="020B0604020202020204" pitchFamily="34" charset="0"/>
                  </a:rPr>
                  <a:t>)</a:t>
                </a:r>
                <a:endParaRPr lang="en-US" sz="3200" baseline="30000" dirty="0" smtClean="0">
                  <a:solidFill>
                    <a:srgbClr val="C00000"/>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5402" y="1124744"/>
                <a:ext cx="8741188" cy="5576398"/>
              </a:xfrm>
              <a:prstGeom prst="rect">
                <a:avLst/>
              </a:prstGeom>
              <a:blipFill rotWithShape="0">
                <a:blip r:embed="rId4"/>
                <a:stretch>
                  <a:fillRect l="-1604" t="-875" b="-1641"/>
                </a:stretch>
              </a:blipFill>
            </p:spPr>
            <p:txBody>
              <a:bodyPr/>
              <a:lstStyle/>
              <a:p>
                <a:r>
                  <a:rPr lang="en-US">
                    <a:noFill/>
                  </a:rPr>
                  <a:t> </a:t>
                </a:r>
              </a:p>
            </p:txBody>
          </p:sp>
        </mc:Fallback>
      </mc:AlternateContent>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455717" y="1158624"/>
            <a:ext cx="5276523" cy="4252720"/>
          </a:xfrm>
          <a:prstGeom prst="rect">
            <a:avLst/>
          </a:prstGeom>
        </p:spPr>
      </p:pic>
    </p:spTree>
    <p:extLst>
      <p:ext uri="{BB962C8B-B14F-4D97-AF65-F5344CB8AC3E}">
        <p14:creationId xmlns:p14="http://schemas.microsoft.com/office/powerpoint/2010/main" val="698564964"/>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704856" cy="648072"/>
          </a:xfrm>
        </p:spPr>
        <p:txBody>
          <a:bodyPr>
            <a:noAutofit/>
          </a:bodyPr>
          <a:lstStyle/>
          <a:p>
            <a:r>
              <a:rPr lang="en-GB" sz="3200" dirty="0" smtClean="0">
                <a:latin typeface="Arial" panose="020B0604020202020204" pitchFamily="34" charset="0"/>
                <a:cs typeface="Arial" panose="020B0604020202020204" pitchFamily="34" charset="0"/>
              </a:rPr>
              <a:t>19.6 – </a:t>
            </a:r>
            <a:r>
              <a:rPr lang="en-US" sz="3200" dirty="0" smtClean="0">
                <a:latin typeface="Arial" panose="020B0604020202020204" pitchFamily="34" charset="0"/>
                <a:cs typeface="Arial" panose="020B0604020202020204" pitchFamily="34" charset="0"/>
              </a:rPr>
              <a:t>Translating Graphs of Functions</a:t>
            </a:r>
            <a:endParaRPr lang="en-GB" sz="32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708</a:t>
            </a:r>
            <a:endParaRPr lang="en-GB" sz="1400" b="1" dirty="0">
              <a:latin typeface="Calibri" panose="020F0502020204030204" pitchFamily="34" charset="0"/>
            </a:endParaRPr>
          </a:p>
        </p:txBody>
      </p:sp>
      <p:sp>
        <p:nvSpPr>
          <p:cNvPr id="3" name="Rectangle 2"/>
          <p:cNvSpPr/>
          <p:nvPr/>
        </p:nvSpPr>
        <p:spPr>
          <a:xfrm>
            <a:off x="165402" y="1124744"/>
            <a:ext cx="8741188" cy="1154162"/>
          </a:xfrm>
          <a:prstGeom prst="rect">
            <a:avLst/>
          </a:prstGeom>
        </p:spPr>
        <p:txBody>
          <a:bodyPr wrap="square">
            <a:spAutoFit/>
          </a:bodyPr>
          <a:lstStyle/>
          <a:p>
            <a:pPr marL="514350" indent="-514350">
              <a:spcAft>
                <a:spcPts val="600"/>
              </a:spcAft>
              <a:buClr>
                <a:srgbClr val="C00000"/>
              </a:buClr>
              <a:buFont typeface="+mj-lt"/>
              <a:buAutoNum type="arabicPeriod" startAt="7"/>
              <a:tabLst>
                <a:tab pos="1138238" algn="l"/>
                <a:tab pos="2916238" algn="l"/>
                <a:tab pos="4865688" algn="l"/>
                <a:tab pos="7027863" algn="l"/>
              </a:tabLst>
            </a:pPr>
            <a:r>
              <a:rPr lang="en-US" sz="3200" dirty="0" smtClean="0">
                <a:latin typeface="Arial" panose="020B0604020202020204" pitchFamily="34" charset="0"/>
                <a:cs typeface="Arial" panose="020B0604020202020204" pitchFamily="34" charset="0"/>
              </a:rPr>
              <a:t> </a:t>
            </a:r>
            <a:r>
              <a:rPr lang="en-US" sz="3200" i="1" dirty="0" smtClean="0">
                <a:latin typeface="Arial" panose="020B0604020202020204" pitchFamily="34" charset="0"/>
                <a:cs typeface="Arial" panose="020B0604020202020204" pitchFamily="34" charset="0"/>
              </a:rPr>
              <a:t>y</a:t>
            </a:r>
            <a:r>
              <a:rPr lang="en-US" sz="3200" dirty="0" smtClean="0">
                <a:latin typeface="Arial" panose="020B0604020202020204" pitchFamily="34" charset="0"/>
                <a:cs typeface="Arial" panose="020B0604020202020204" pitchFamily="34" charset="0"/>
              </a:rPr>
              <a:t> = f(</a:t>
            </a:r>
            <a:r>
              <a:rPr lang="en-US" sz="3200" i="1" dirty="0" smtClean="0">
                <a:latin typeface="Arial" panose="020B0604020202020204" pitchFamily="34" charset="0"/>
                <a:cs typeface="Arial" panose="020B0604020202020204" pitchFamily="34" charset="0"/>
              </a:rPr>
              <a:t>x</a:t>
            </a:r>
            <a:r>
              <a:rPr lang="en-US" sz="3200" dirty="0" smtClean="0">
                <a:latin typeface="Arial" panose="020B0604020202020204" pitchFamily="34" charset="0"/>
                <a:cs typeface="Arial" panose="020B0604020202020204" pitchFamily="34" charset="0"/>
              </a:rPr>
              <a:t> - 6)</a:t>
            </a:r>
            <a:endParaRPr lang="en-US" sz="3200" baseline="30000" dirty="0">
              <a:solidFill>
                <a:srgbClr val="C00000"/>
              </a:solidFill>
              <a:latin typeface="Arial" panose="020B0604020202020204" pitchFamily="34" charset="0"/>
              <a:cs typeface="Arial" panose="020B0604020202020204" pitchFamily="34" charset="0"/>
            </a:endParaRPr>
          </a:p>
          <a:p>
            <a:pPr marL="514350" indent="-514350">
              <a:spcAft>
                <a:spcPts val="600"/>
              </a:spcAft>
              <a:buClr>
                <a:srgbClr val="C00000"/>
              </a:buClr>
              <a:buFont typeface="+mj-lt"/>
              <a:buAutoNum type="arabicPeriod" startAt="7"/>
              <a:tabLst>
                <a:tab pos="1138238" algn="l"/>
                <a:tab pos="2916238" algn="l"/>
                <a:tab pos="4865688" algn="l"/>
                <a:tab pos="7027863" algn="l"/>
              </a:tabLst>
            </a:pPr>
            <a:r>
              <a:rPr lang="en-US" sz="3200" baseline="30000" dirty="0" smtClean="0">
                <a:solidFill>
                  <a:srgbClr val="C00000"/>
                </a:solidFill>
                <a:latin typeface="Arial" panose="020B0604020202020204" pitchFamily="34" charset="0"/>
                <a:cs typeface="Arial" panose="020B0604020202020204" pitchFamily="34" charset="0"/>
              </a:rPr>
              <a:t> </a:t>
            </a:r>
            <a:endParaRPr lang="en-US" sz="32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1949" t="23750" r="8591" b="13251"/>
          <a:stretch/>
        </p:blipFill>
        <p:spPr>
          <a:xfrm>
            <a:off x="1763357" y="1797158"/>
            <a:ext cx="5760971" cy="4868425"/>
          </a:xfrm>
          <a:prstGeom prst="rect">
            <a:avLst/>
          </a:prstGeom>
        </p:spPr>
      </p:pic>
    </p:spTree>
    <p:extLst>
      <p:ext uri="{BB962C8B-B14F-4D97-AF65-F5344CB8AC3E}">
        <p14:creationId xmlns:p14="http://schemas.microsoft.com/office/powerpoint/2010/main" val="3691536909"/>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704856" cy="648072"/>
          </a:xfrm>
        </p:spPr>
        <p:txBody>
          <a:bodyPr>
            <a:noAutofit/>
          </a:bodyPr>
          <a:lstStyle/>
          <a:p>
            <a:r>
              <a:rPr lang="en-GB" sz="3200" dirty="0" smtClean="0">
                <a:latin typeface="Arial" panose="020B0604020202020204" pitchFamily="34" charset="0"/>
                <a:cs typeface="Arial" panose="020B0604020202020204" pitchFamily="34" charset="0"/>
              </a:rPr>
              <a:t>19.6 – </a:t>
            </a:r>
            <a:r>
              <a:rPr lang="en-US" sz="3200" dirty="0" smtClean="0">
                <a:latin typeface="Arial" panose="020B0604020202020204" pitchFamily="34" charset="0"/>
                <a:cs typeface="Arial" panose="020B0604020202020204" pitchFamily="34" charset="0"/>
              </a:rPr>
              <a:t>Translating Graphs of Functions</a:t>
            </a:r>
            <a:endParaRPr lang="en-GB" sz="32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709</a:t>
            </a:r>
            <a:endParaRPr lang="en-GB" sz="1400" b="1" dirty="0">
              <a:latin typeface="Calibri" panose="020F0502020204030204" pitchFamily="34" charset="0"/>
            </a:endParaRPr>
          </a:p>
        </p:txBody>
      </p:sp>
      <p:sp>
        <p:nvSpPr>
          <p:cNvPr id="3" name="Rectangle 2"/>
          <p:cNvSpPr/>
          <p:nvPr/>
        </p:nvSpPr>
        <p:spPr>
          <a:xfrm>
            <a:off x="165402" y="1124744"/>
            <a:ext cx="8741188" cy="1569660"/>
          </a:xfrm>
          <a:prstGeom prst="rect">
            <a:avLst/>
          </a:prstGeom>
        </p:spPr>
        <p:txBody>
          <a:bodyPr wrap="square">
            <a:spAutoFit/>
          </a:bodyPr>
          <a:lstStyle/>
          <a:p>
            <a:pPr marL="514350" indent="-514350">
              <a:spcAft>
                <a:spcPts val="600"/>
              </a:spcAft>
              <a:buClr>
                <a:srgbClr val="C00000"/>
              </a:buClr>
              <a:buFont typeface="+mj-lt"/>
              <a:buAutoNum type="arabicPeriod" startAt="9"/>
              <a:tabLst>
                <a:tab pos="1138238" algn="l"/>
                <a:tab pos="2916238" algn="l"/>
                <a:tab pos="4865688" algn="l"/>
                <a:tab pos="7027863" algn="l"/>
              </a:tabLst>
            </a:pPr>
            <a:r>
              <a:rPr lang="en-US" sz="3200" dirty="0" smtClean="0">
                <a:solidFill>
                  <a:srgbClr val="C00000"/>
                </a:solidFill>
                <a:latin typeface="Arial" panose="020B0604020202020204" pitchFamily="34" charset="0"/>
                <a:cs typeface="Arial" panose="020B0604020202020204" pitchFamily="34" charset="0"/>
              </a:rPr>
              <a:t>a.</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b. i.</a:t>
            </a:r>
            <a:r>
              <a:rPr lang="en-US" sz="3200" dirty="0" smtClean="0">
                <a:latin typeface="Arial" panose="020B0604020202020204" pitchFamily="34" charset="0"/>
                <a:cs typeface="Arial" panose="020B0604020202020204" pitchFamily="34" charset="0"/>
              </a:rPr>
              <a:t> (0, 2)</a:t>
            </a:r>
            <a:br>
              <a:rPr lang="en-US" sz="3200" dirty="0" smtClean="0">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ii.</a:t>
            </a:r>
            <a:r>
              <a:rPr lang="en-US" sz="3200" dirty="0" smtClean="0">
                <a:latin typeface="Arial" panose="020B0604020202020204" pitchFamily="34" charset="0"/>
                <a:cs typeface="Arial" panose="020B0604020202020204" pitchFamily="34" charset="0"/>
              </a:rPr>
              <a:t> (3, 0)</a:t>
            </a:r>
            <a:endParaRPr lang="en-US" sz="3200" baseline="30000" dirty="0">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7545" t="20601" r="26497" b="9051"/>
          <a:stretch/>
        </p:blipFill>
        <p:spPr>
          <a:xfrm>
            <a:off x="2778664" y="1151667"/>
            <a:ext cx="4097592" cy="5490771"/>
          </a:xfrm>
          <a:prstGeom prst="rect">
            <a:avLst/>
          </a:prstGeom>
        </p:spPr>
      </p:pic>
    </p:spTree>
    <p:extLst>
      <p:ext uri="{BB962C8B-B14F-4D97-AF65-F5344CB8AC3E}">
        <p14:creationId xmlns:p14="http://schemas.microsoft.com/office/powerpoint/2010/main" val="1804700853"/>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704856" cy="648072"/>
          </a:xfrm>
        </p:spPr>
        <p:txBody>
          <a:bodyPr>
            <a:noAutofit/>
          </a:bodyPr>
          <a:lstStyle/>
          <a:p>
            <a:r>
              <a:rPr lang="en-GB" sz="3200" dirty="0" smtClean="0">
                <a:latin typeface="Arial" panose="020B0604020202020204" pitchFamily="34" charset="0"/>
                <a:cs typeface="Arial" panose="020B0604020202020204" pitchFamily="34" charset="0"/>
              </a:rPr>
              <a:t>19.6 – </a:t>
            </a:r>
            <a:r>
              <a:rPr lang="en-US" sz="3200" dirty="0" smtClean="0">
                <a:latin typeface="Arial" panose="020B0604020202020204" pitchFamily="34" charset="0"/>
                <a:cs typeface="Arial" panose="020B0604020202020204" pitchFamily="34" charset="0"/>
              </a:rPr>
              <a:t>Translating Graphs of Functions</a:t>
            </a:r>
            <a:endParaRPr lang="en-GB" sz="32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709</a:t>
            </a:r>
            <a:endParaRPr lang="en-GB" sz="1400" b="1" dirty="0">
              <a:latin typeface="Calibri" panose="020F0502020204030204" pitchFamily="34" charset="0"/>
            </a:endParaRPr>
          </a:p>
        </p:txBody>
      </p:sp>
      <p:sp>
        <p:nvSpPr>
          <p:cNvPr id="3" name="Rectangle 2"/>
          <p:cNvSpPr/>
          <p:nvPr/>
        </p:nvSpPr>
        <p:spPr>
          <a:xfrm>
            <a:off x="165402" y="1124744"/>
            <a:ext cx="8741188" cy="584775"/>
          </a:xfrm>
          <a:prstGeom prst="rect">
            <a:avLst/>
          </a:prstGeom>
        </p:spPr>
        <p:txBody>
          <a:bodyPr wrap="square">
            <a:spAutoFit/>
          </a:bodyPr>
          <a:lstStyle/>
          <a:p>
            <a:pPr marL="514350" indent="-514350">
              <a:spcAft>
                <a:spcPts val="600"/>
              </a:spcAft>
              <a:buClr>
                <a:srgbClr val="C00000"/>
              </a:buClr>
              <a:buFont typeface="+mj-lt"/>
              <a:buAutoNum type="arabicPeriod" startAt="10"/>
              <a:tabLst>
                <a:tab pos="1138238" algn="l"/>
                <a:tab pos="2916238" algn="l"/>
                <a:tab pos="4865688" algn="l"/>
                <a:tab pos="7027863" algn="l"/>
              </a:tabLst>
            </a:pPr>
            <a:r>
              <a:rPr lang="en-US" sz="3200" dirty="0" smtClean="0">
                <a:solidFill>
                  <a:srgbClr val="C00000"/>
                </a:solidFill>
                <a:latin typeface="Arial" panose="020B0604020202020204" pitchFamily="34" charset="0"/>
                <a:cs typeface="Arial" panose="020B0604020202020204" pitchFamily="34" charset="0"/>
              </a:rPr>
              <a:t> a, b.</a:t>
            </a:r>
            <a:r>
              <a:rPr lang="en-US" sz="3200" dirty="0" smtClean="0">
                <a:latin typeface="Arial" panose="020B0604020202020204" pitchFamily="34" charset="0"/>
                <a:cs typeface="Arial" panose="020B0604020202020204" pitchFamily="34" charset="0"/>
              </a:rPr>
              <a:t>		</a:t>
            </a:r>
            <a:r>
              <a:rPr lang="en-US" sz="3200" dirty="0" smtClean="0">
                <a:solidFill>
                  <a:srgbClr val="C00000"/>
                </a:solidFill>
                <a:latin typeface="Arial" panose="020B0604020202020204" pitchFamily="34" charset="0"/>
                <a:cs typeface="Arial" panose="020B0604020202020204" pitchFamily="34" charset="0"/>
              </a:rPr>
              <a:t>c. </a:t>
            </a:r>
            <a:r>
              <a:rPr lang="en-US" sz="3200" i="1" dirty="0" smtClean="0">
                <a:latin typeface="Arial" panose="020B0604020202020204" pitchFamily="34" charset="0"/>
                <a:cs typeface="Arial" panose="020B0604020202020204" pitchFamily="34" charset="0"/>
              </a:rPr>
              <a:t>y</a:t>
            </a:r>
            <a:r>
              <a:rPr lang="en-US" sz="3200" dirty="0" smtClean="0">
                <a:latin typeface="Arial" panose="020B0604020202020204" pitchFamily="34" charset="0"/>
                <a:cs typeface="Arial" panose="020B0604020202020204" pitchFamily="34" charset="0"/>
              </a:rPr>
              <a:t> = 3</a:t>
            </a:r>
            <a:r>
              <a:rPr lang="en-US" sz="3200" i="1" dirty="0" smtClean="0">
                <a:latin typeface="Arial" panose="020B0604020202020204" pitchFamily="34" charset="0"/>
                <a:cs typeface="Arial" panose="020B0604020202020204" pitchFamily="34" charset="0"/>
              </a:rPr>
              <a:t>x</a:t>
            </a:r>
            <a:r>
              <a:rPr lang="en-US" sz="3200" dirty="0" smtClean="0">
                <a:latin typeface="Arial" panose="020B0604020202020204" pitchFamily="34" charset="0"/>
                <a:cs typeface="Arial" panose="020B0604020202020204" pitchFamily="34" charset="0"/>
              </a:rPr>
              <a:t> + 5</a:t>
            </a:r>
            <a:endParaRPr lang="en-US" sz="3200" baseline="30000" dirty="0">
              <a:solidFill>
                <a:srgbClr val="C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25083" y="1772816"/>
            <a:ext cx="4507157" cy="4845194"/>
          </a:xfrm>
          <a:prstGeom prst="rect">
            <a:avLst/>
          </a:prstGeom>
        </p:spPr>
      </p:pic>
    </p:spTree>
    <p:extLst>
      <p:ext uri="{BB962C8B-B14F-4D97-AF65-F5344CB8AC3E}">
        <p14:creationId xmlns:p14="http://schemas.microsoft.com/office/powerpoint/2010/main" val="590320493"/>
      </p:ext>
    </p:ext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704856" cy="648072"/>
          </a:xfrm>
        </p:spPr>
        <p:txBody>
          <a:bodyPr>
            <a:noAutofit/>
          </a:bodyPr>
          <a:lstStyle/>
          <a:p>
            <a:r>
              <a:rPr lang="en-GB" sz="3200" dirty="0" smtClean="0">
                <a:latin typeface="Arial" panose="020B0604020202020204" pitchFamily="34" charset="0"/>
                <a:cs typeface="Arial" panose="020B0604020202020204" pitchFamily="34" charset="0"/>
              </a:rPr>
              <a:t>19.6 – </a:t>
            </a:r>
            <a:r>
              <a:rPr lang="en-US" sz="3200" dirty="0" smtClean="0">
                <a:latin typeface="Arial" panose="020B0604020202020204" pitchFamily="34" charset="0"/>
                <a:cs typeface="Arial" panose="020B0604020202020204" pitchFamily="34" charset="0"/>
              </a:rPr>
              <a:t>Translating Graphs of Functions</a:t>
            </a:r>
            <a:endParaRPr lang="en-GB" sz="32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709</a:t>
            </a:r>
            <a:endParaRPr lang="en-GB" sz="1400" b="1" dirty="0">
              <a:latin typeface="Calibri" panose="020F0502020204030204" pitchFamily="34" charset="0"/>
            </a:endParaRPr>
          </a:p>
        </p:txBody>
      </p:sp>
      <p:sp>
        <p:nvSpPr>
          <p:cNvPr id="3" name="Rectangle 2"/>
          <p:cNvSpPr/>
          <p:nvPr/>
        </p:nvSpPr>
        <p:spPr>
          <a:xfrm>
            <a:off x="165402" y="1124744"/>
            <a:ext cx="8741188" cy="5632311"/>
          </a:xfrm>
          <a:prstGeom prst="rect">
            <a:avLst/>
          </a:prstGeom>
        </p:spPr>
        <p:txBody>
          <a:bodyPr wrap="square">
            <a:spAutoFit/>
          </a:bodyPr>
          <a:lstStyle/>
          <a:p>
            <a:pPr marL="514350" indent="-514350">
              <a:spcAft>
                <a:spcPts val="600"/>
              </a:spcAft>
              <a:buClr>
                <a:srgbClr val="C00000"/>
              </a:buClr>
              <a:buFont typeface="+mj-lt"/>
              <a:buAutoNum type="arabicPeriod" startAt="11"/>
              <a:tabLst>
                <a:tab pos="1138238" algn="l"/>
                <a:tab pos="2916238" algn="l"/>
                <a:tab pos="4865688" algn="l"/>
                <a:tab pos="7027863" algn="l"/>
              </a:tabLst>
            </a:pPr>
            <a:r>
              <a:rPr lang="en-US" sz="3600" dirty="0" smtClean="0">
                <a:solidFill>
                  <a:srgbClr val="C00000"/>
                </a:solidFill>
                <a:latin typeface="Arial" panose="020B0604020202020204" pitchFamily="34" charset="0"/>
                <a:cs typeface="Arial" panose="020B0604020202020204" pitchFamily="34" charset="0"/>
              </a:rPr>
              <a:t> a.</a:t>
            </a:r>
            <a:r>
              <a:rPr lang="en-US" sz="3600" dirty="0" smtClean="0">
                <a:latin typeface="Arial" panose="020B0604020202020204" pitchFamily="34" charset="0"/>
                <a:cs typeface="Arial" panose="020B0604020202020204" pitchFamily="34" charset="0"/>
              </a:rPr>
              <a:t>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b. </a:t>
            </a:r>
            <a:r>
              <a:rPr lang="en-US" sz="3600" i="1" dirty="0">
                <a:latin typeface="Arial" panose="020B0604020202020204" pitchFamily="34" charset="0"/>
                <a:cs typeface="Arial" panose="020B0604020202020204" pitchFamily="34" charset="0"/>
              </a:rPr>
              <a:t>x</a:t>
            </a:r>
            <a:r>
              <a:rPr lang="en-US" sz="3600" dirty="0" smtClean="0">
                <a:latin typeface="Arial" panose="020B0604020202020204" pitchFamily="34" charset="0"/>
                <a:cs typeface="Arial" panose="020B0604020202020204" pitchFamily="34" charset="0"/>
              </a:rPr>
              <a:t> = -2 and </a:t>
            </a:r>
            <a:r>
              <a:rPr lang="en-US" sz="3600" i="1" dirty="0" smtClean="0">
                <a:latin typeface="Arial" panose="020B0604020202020204" pitchFamily="34" charset="0"/>
                <a:cs typeface="Arial" panose="020B0604020202020204" pitchFamily="34" charset="0"/>
              </a:rPr>
              <a:t>y</a:t>
            </a:r>
            <a:r>
              <a:rPr lang="en-US" sz="3600" dirty="0" smtClean="0">
                <a:latin typeface="Arial" panose="020B0604020202020204" pitchFamily="34" charset="0"/>
                <a:cs typeface="Arial" panose="020B0604020202020204" pitchFamily="34" charset="0"/>
              </a:rPr>
              <a:t> = -3</a:t>
            </a:r>
            <a:endParaRPr lang="en-US" sz="3600" baseline="30000" dirty="0">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6425" t="19551" r="17544" b="19551"/>
          <a:stretch/>
        </p:blipFill>
        <p:spPr>
          <a:xfrm>
            <a:off x="2063265" y="1196067"/>
            <a:ext cx="4981669" cy="4897229"/>
          </a:xfrm>
          <a:prstGeom prst="rect">
            <a:avLst/>
          </a:prstGeom>
        </p:spPr>
      </p:pic>
    </p:spTree>
    <p:extLst>
      <p:ext uri="{BB962C8B-B14F-4D97-AF65-F5344CB8AC3E}">
        <p14:creationId xmlns:p14="http://schemas.microsoft.com/office/powerpoint/2010/main" val="2985309824"/>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704856" cy="648072"/>
          </a:xfrm>
        </p:spPr>
        <p:txBody>
          <a:bodyPr>
            <a:noAutofit/>
          </a:bodyPr>
          <a:lstStyle/>
          <a:p>
            <a:r>
              <a:rPr lang="en-GB" sz="2400" dirty="0" smtClean="0">
                <a:latin typeface="Arial" panose="020B0604020202020204" pitchFamily="34" charset="0"/>
                <a:cs typeface="Arial" panose="020B0604020202020204" pitchFamily="34" charset="0"/>
              </a:rPr>
              <a:t>19.7 – </a:t>
            </a:r>
            <a:r>
              <a:rPr lang="en-US" sz="2400" dirty="0" smtClean="0">
                <a:latin typeface="Arial" panose="020B0604020202020204" pitchFamily="34" charset="0"/>
                <a:cs typeface="Arial" panose="020B0604020202020204" pitchFamily="34" charset="0"/>
              </a:rPr>
              <a:t>Reflecting &amp; Stretching  Graphs of Functions</a:t>
            </a:r>
            <a:endParaRPr lang="en-GB" sz="24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709</a:t>
            </a:r>
            <a:endParaRPr lang="en-GB" sz="1400" b="1" dirty="0">
              <a:latin typeface="Calibri" panose="020F0502020204030204" pitchFamily="34" charset="0"/>
            </a:endParaRPr>
          </a:p>
        </p:txBody>
      </p:sp>
      <p:sp>
        <p:nvSpPr>
          <p:cNvPr id="3" name="Rectangle 2"/>
          <p:cNvSpPr/>
          <p:nvPr/>
        </p:nvSpPr>
        <p:spPr>
          <a:xfrm>
            <a:off x="165402" y="1124744"/>
            <a:ext cx="8741188" cy="4760278"/>
          </a:xfrm>
          <a:prstGeom prst="rect">
            <a:avLst/>
          </a:prstGeom>
        </p:spPr>
        <p:txBody>
          <a:bodyPr wrap="square">
            <a:spAutoFit/>
          </a:bodyPr>
          <a:lstStyle/>
          <a:p>
            <a:pPr marL="620713" indent="-620713">
              <a:spcAft>
                <a:spcPts val="600"/>
              </a:spcAft>
              <a:buClr>
                <a:srgbClr val="C00000"/>
              </a:buClr>
              <a:buFont typeface="+mj-lt"/>
              <a:buAutoNum type="arabicPeriod"/>
              <a:tabLst>
                <a:tab pos="1138238" algn="l"/>
                <a:tab pos="2916238" algn="l"/>
                <a:tab pos="4572000" algn="l"/>
                <a:tab pos="7027863" algn="l"/>
              </a:tabLst>
            </a:pPr>
            <a:r>
              <a:rPr lang="en-US" sz="4400" dirty="0" smtClean="0">
                <a:solidFill>
                  <a:srgbClr val="C00000"/>
                </a:solidFill>
                <a:latin typeface="Arial" panose="020B0604020202020204" pitchFamily="34" charset="0"/>
                <a:cs typeface="Arial" panose="020B0604020202020204" pitchFamily="34" charset="0"/>
              </a:rPr>
              <a:t>a. </a:t>
            </a:r>
            <a:r>
              <a:rPr lang="en-US" sz="4400" dirty="0" smtClean="0">
                <a:latin typeface="Arial" panose="020B0604020202020204" pitchFamily="34" charset="0"/>
                <a:cs typeface="Arial" panose="020B0604020202020204" pitchFamily="34" charset="0"/>
              </a:rPr>
              <a:t>-6</a:t>
            </a:r>
            <a:r>
              <a:rPr lang="en-US" sz="4400" i="1" dirty="0" smtClean="0">
                <a:latin typeface="Arial" panose="020B0604020202020204" pitchFamily="34" charset="0"/>
                <a:cs typeface="Arial" panose="020B0604020202020204" pitchFamily="34" charset="0"/>
              </a:rPr>
              <a:t>x</a:t>
            </a:r>
            <a:r>
              <a:rPr lang="en-US" sz="4400" dirty="0" smtClean="0">
                <a:latin typeface="Arial" panose="020B0604020202020204" pitchFamily="34" charset="0"/>
                <a:cs typeface="Arial" panose="020B0604020202020204" pitchFamily="34" charset="0"/>
              </a:rPr>
              <a:t> – 4	</a:t>
            </a:r>
            <a:r>
              <a:rPr lang="en-US" sz="4400" dirty="0" smtClean="0">
                <a:solidFill>
                  <a:srgbClr val="C00000"/>
                </a:solidFill>
                <a:latin typeface="Arial" panose="020B0604020202020204" pitchFamily="34" charset="0"/>
                <a:cs typeface="Arial" panose="020B0604020202020204" pitchFamily="34" charset="0"/>
              </a:rPr>
              <a:t>b.</a:t>
            </a:r>
            <a:r>
              <a:rPr lang="en-US" sz="4400" dirty="0" smtClean="0">
                <a:latin typeface="Arial" panose="020B0604020202020204" pitchFamily="34" charset="0"/>
                <a:cs typeface="Arial" panose="020B0604020202020204" pitchFamily="34" charset="0"/>
              </a:rPr>
              <a:t> -6</a:t>
            </a:r>
            <a:r>
              <a:rPr lang="en-US" sz="4400" i="1" dirty="0" smtClean="0">
                <a:latin typeface="Arial" panose="020B0604020202020204" pitchFamily="34" charset="0"/>
                <a:cs typeface="Arial" panose="020B0604020202020204" pitchFamily="34" charset="0"/>
              </a:rPr>
              <a:t>x</a:t>
            </a:r>
            <a:r>
              <a:rPr lang="en-US" sz="4400" dirty="0" smtClean="0">
                <a:latin typeface="Arial" panose="020B0604020202020204" pitchFamily="34" charset="0"/>
                <a:cs typeface="Arial" panose="020B0604020202020204" pitchFamily="34" charset="0"/>
              </a:rPr>
              <a:t> + 4</a:t>
            </a:r>
          </a:p>
          <a:p>
            <a:pPr marL="620713" indent="-620713">
              <a:spcAft>
                <a:spcPts val="600"/>
              </a:spcAft>
              <a:buClr>
                <a:srgbClr val="C00000"/>
              </a:buClr>
              <a:buFont typeface="+mj-lt"/>
              <a:buAutoNum type="arabicPeriod"/>
              <a:tabLst>
                <a:tab pos="1138238" algn="l"/>
                <a:tab pos="2916238" algn="l"/>
                <a:tab pos="4572000" algn="l"/>
                <a:tab pos="7027863" algn="l"/>
              </a:tabLst>
            </a:pPr>
            <a:r>
              <a:rPr lang="en-US" sz="4400" dirty="0" smtClean="0">
                <a:solidFill>
                  <a:srgbClr val="C00000"/>
                </a:solidFill>
                <a:latin typeface="Arial" panose="020B0604020202020204" pitchFamily="34" charset="0"/>
                <a:cs typeface="Arial" panose="020B0604020202020204" pitchFamily="34" charset="0"/>
              </a:rPr>
              <a:t>a.</a:t>
            </a:r>
            <a:r>
              <a:rPr lang="en-US" sz="4400" dirty="0" smtClean="0">
                <a:latin typeface="Arial" panose="020B0604020202020204" pitchFamily="34" charset="0"/>
                <a:cs typeface="Arial" panose="020B0604020202020204" pitchFamily="34" charset="0"/>
              </a:rPr>
              <a:t> 1		</a:t>
            </a:r>
            <a:r>
              <a:rPr lang="en-US" sz="4400" dirty="0" smtClean="0">
                <a:solidFill>
                  <a:srgbClr val="C00000"/>
                </a:solidFill>
                <a:latin typeface="Arial" panose="020B0604020202020204" pitchFamily="34" charset="0"/>
                <a:cs typeface="Arial" panose="020B0604020202020204" pitchFamily="34" charset="0"/>
              </a:rPr>
              <a:t>b.</a:t>
            </a:r>
            <a:r>
              <a:rPr lang="en-US" sz="4400" dirty="0" smtClean="0">
                <a:latin typeface="Arial" panose="020B0604020202020204" pitchFamily="34" charset="0"/>
                <a:cs typeface="Arial" panose="020B0604020202020204" pitchFamily="34" charset="0"/>
              </a:rPr>
              <a:t> 50</a:t>
            </a:r>
          </a:p>
          <a:p>
            <a:pPr marL="620713" indent="-620713">
              <a:spcAft>
                <a:spcPts val="600"/>
              </a:spcAft>
              <a:buClr>
                <a:srgbClr val="C00000"/>
              </a:buClr>
              <a:buFont typeface="+mj-lt"/>
              <a:buAutoNum type="arabicPeriod"/>
              <a:tabLst>
                <a:tab pos="1138238" algn="l"/>
                <a:tab pos="2916238" algn="l"/>
                <a:tab pos="4572000" algn="l"/>
                <a:tab pos="7027863" algn="l"/>
              </a:tabLst>
            </a:pPr>
            <a:r>
              <a:rPr lang="en-US" sz="4400" dirty="0" smtClean="0">
                <a:solidFill>
                  <a:srgbClr val="C00000"/>
                </a:solidFill>
                <a:latin typeface="Arial" panose="020B0604020202020204" pitchFamily="34" charset="0"/>
                <a:cs typeface="Arial" panose="020B0604020202020204" pitchFamily="34" charset="0"/>
              </a:rPr>
              <a:t>a.</a:t>
            </a:r>
            <a:r>
              <a:rPr lang="en-US" sz="4400" dirty="0" smtClean="0">
                <a:latin typeface="Arial" panose="020B0604020202020204" pitchFamily="34" charset="0"/>
                <a:cs typeface="Arial" panose="020B0604020202020204" pitchFamily="34" charset="0"/>
              </a:rPr>
              <a:t>			</a:t>
            </a:r>
            <a:r>
              <a:rPr lang="en-US" sz="4400" dirty="0" smtClean="0">
                <a:solidFill>
                  <a:srgbClr val="C00000"/>
                </a:solidFill>
                <a:latin typeface="Arial" panose="020B0604020202020204" pitchFamily="34" charset="0"/>
                <a:cs typeface="Arial" panose="020B0604020202020204" pitchFamily="34" charset="0"/>
              </a:rPr>
              <a:t>b.</a:t>
            </a:r>
            <a:r>
              <a:rPr lang="en-US" sz="4400" dirty="0" smtClean="0">
                <a:latin typeface="Arial" panose="020B0604020202020204" pitchFamily="34" charset="0"/>
                <a:cs typeface="Arial" panose="020B0604020202020204" pitchFamily="34" charset="0"/>
              </a:rPr>
              <a:t> </a:t>
            </a:r>
            <a:br>
              <a:rPr lang="en-US" sz="4400" dirty="0" smtClean="0">
                <a:latin typeface="Arial" panose="020B0604020202020204" pitchFamily="34" charset="0"/>
                <a:cs typeface="Arial" panose="020B0604020202020204" pitchFamily="34" charset="0"/>
              </a:rPr>
            </a:b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endParaRPr lang="en-US" sz="4400" baseline="30000" dirty="0">
              <a:solidFill>
                <a:srgbClr val="C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2312" y="3517683"/>
            <a:ext cx="4121074" cy="3090804"/>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758113" y="3513135"/>
            <a:ext cx="4199866" cy="3099901"/>
          </a:xfrm>
          <a:prstGeom prst="rect">
            <a:avLst/>
          </a:prstGeom>
        </p:spPr>
      </p:pic>
    </p:spTree>
    <p:extLst>
      <p:ext uri="{BB962C8B-B14F-4D97-AF65-F5344CB8AC3E}">
        <p14:creationId xmlns:p14="http://schemas.microsoft.com/office/powerpoint/2010/main" val="1149171267"/>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704856" cy="648072"/>
          </a:xfrm>
        </p:spPr>
        <p:txBody>
          <a:bodyPr>
            <a:noAutofit/>
          </a:bodyPr>
          <a:lstStyle/>
          <a:p>
            <a:r>
              <a:rPr lang="en-GB" sz="2400" dirty="0" smtClean="0">
                <a:latin typeface="Arial" panose="020B0604020202020204" pitchFamily="34" charset="0"/>
                <a:cs typeface="Arial" panose="020B0604020202020204" pitchFamily="34" charset="0"/>
              </a:rPr>
              <a:t>19.7 – </a:t>
            </a:r>
            <a:r>
              <a:rPr lang="en-US" sz="2400" dirty="0" smtClean="0">
                <a:latin typeface="Arial" panose="020B0604020202020204" pitchFamily="34" charset="0"/>
                <a:cs typeface="Arial" panose="020B0604020202020204" pitchFamily="34" charset="0"/>
              </a:rPr>
              <a:t>Reflecting &amp; Stretching  Graphs of Functions</a:t>
            </a:r>
            <a:endParaRPr lang="en-GB" sz="24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710</a:t>
            </a:r>
            <a:endParaRPr lang="en-GB" sz="1400" b="1" dirty="0">
              <a:latin typeface="Calibri" panose="020F0502020204030204" pitchFamily="34" charset="0"/>
            </a:endParaRPr>
          </a:p>
        </p:txBody>
      </p:sp>
      <p:sp>
        <p:nvSpPr>
          <p:cNvPr id="3" name="Rectangle 2"/>
          <p:cNvSpPr/>
          <p:nvPr/>
        </p:nvSpPr>
        <p:spPr>
          <a:xfrm>
            <a:off x="165402" y="1124744"/>
            <a:ext cx="8741188" cy="5693866"/>
          </a:xfrm>
          <a:prstGeom prst="rect">
            <a:avLst/>
          </a:prstGeom>
        </p:spPr>
        <p:txBody>
          <a:bodyPr wrap="square">
            <a:spAutoFit/>
          </a:bodyPr>
          <a:lstStyle/>
          <a:p>
            <a:pPr marL="396875" indent="-396875">
              <a:spcAft>
                <a:spcPts val="600"/>
              </a:spcAft>
              <a:buClr>
                <a:srgbClr val="C00000"/>
              </a:buClr>
              <a:buFont typeface="+mj-lt"/>
              <a:buAutoNum type="arabicPeriod" startAt="4"/>
              <a:tabLst>
                <a:tab pos="1138238" algn="l"/>
                <a:tab pos="2916238" algn="l"/>
                <a:tab pos="4572000" algn="l"/>
                <a:tab pos="7027863" algn="l"/>
              </a:tabLst>
            </a:pPr>
            <a:r>
              <a:rPr lang="en-US" sz="2800" dirty="0" smtClean="0">
                <a:solidFill>
                  <a:srgbClr val="C00000"/>
                </a:solidFill>
                <a:latin typeface="Arial" panose="020B0604020202020204" pitchFamily="34" charset="0"/>
                <a:cs typeface="Arial" panose="020B0604020202020204" pitchFamily="34" charset="0"/>
              </a:rPr>
              <a:t>a. </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b. </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
            </a:r>
            <a:br>
              <a:rPr lang="en-US" sz="2800" dirty="0" smtClean="0">
                <a:solidFill>
                  <a:srgbClr val="C00000"/>
                </a:solidFill>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c. </a:t>
            </a:r>
            <a:r>
              <a:rPr lang="en-US" sz="2800" dirty="0" smtClean="0">
                <a:latin typeface="Arial" panose="020B0604020202020204" pitchFamily="34" charset="0"/>
                <a:cs typeface="Arial" panose="020B0604020202020204" pitchFamily="34" charset="0"/>
              </a:rPr>
              <a:t>Reflection in the </a:t>
            </a:r>
            <a:r>
              <a:rPr lang="en-US" sz="2800" i="1"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-axis	</a:t>
            </a:r>
            <a:br>
              <a:rPr lang="en-US" sz="2800" dirty="0" smtClean="0">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d.</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Reflection in the </a:t>
            </a:r>
            <a:r>
              <a:rPr lang="en-US" sz="2800" i="1" dirty="0">
                <a:latin typeface="Arial" panose="020B0604020202020204" pitchFamily="34" charset="0"/>
                <a:cs typeface="Arial" panose="020B0604020202020204" pitchFamily="34" charset="0"/>
              </a:rPr>
              <a:t>y</a:t>
            </a:r>
            <a:r>
              <a:rPr lang="en-US" sz="2800" dirty="0">
                <a:latin typeface="Arial" panose="020B0604020202020204" pitchFamily="34" charset="0"/>
                <a:cs typeface="Arial" panose="020B0604020202020204" pitchFamily="34" charset="0"/>
              </a:rPr>
              <a:t>-axis</a:t>
            </a:r>
            <a:endParaRPr lang="en-US" sz="2800" dirty="0" smtClean="0">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3856224"/>
              </p:ext>
            </p:extLst>
          </p:nvPr>
        </p:nvGraphicFramePr>
        <p:xfrm>
          <a:off x="1331642" y="1132418"/>
          <a:ext cx="7416822" cy="1828800"/>
        </p:xfrm>
        <a:graphic>
          <a:graphicData uri="http://schemas.openxmlformats.org/drawingml/2006/table">
            <a:tbl>
              <a:tblPr firstRow="1" bandRow="1">
                <a:tableStyleId>{5940675A-B579-460E-94D1-54222C63F5DA}</a:tableStyleId>
              </a:tblPr>
              <a:tblGrid>
                <a:gridCol w="1236137"/>
                <a:gridCol w="1236137"/>
                <a:gridCol w="1236137"/>
                <a:gridCol w="1236137"/>
                <a:gridCol w="1236137"/>
                <a:gridCol w="1236137"/>
              </a:tblGrid>
              <a:tr h="370427">
                <a:tc>
                  <a:txBody>
                    <a:bodyPr/>
                    <a:lstStyle/>
                    <a:p>
                      <a:pPr algn="ctr"/>
                      <a:r>
                        <a:rPr lang="en-US" sz="2400" b="1" dirty="0" smtClean="0">
                          <a:latin typeface="Arial" panose="020B0604020202020204" pitchFamily="34" charset="0"/>
                          <a:cs typeface="Arial" panose="020B0604020202020204" pitchFamily="34" charset="0"/>
                        </a:rPr>
                        <a:t>x</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0</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427">
                <a:tc>
                  <a:txBody>
                    <a:bodyPr/>
                    <a:lstStyle/>
                    <a:p>
                      <a:pPr algn="ctr"/>
                      <a:r>
                        <a:rPr lang="en-US" sz="2400" b="1" dirty="0" smtClean="0">
                          <a:latin typeface="Arial" panose="020B0604020202020204" pitchFamily="34" charset="0"/>
                          <a:cs typeface="Arial" panose="020B0604020202020204" pitchFamily="34" charset="0"/>
                        </a:rPr>
                        <a:t>f(x)</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-10</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-6</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6</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427">
                <a:tc>
                  <a:txBody>
                    <a:bodyPr/>
                    <a:lstStyle/>
                    <a:p>
                      <a:pPr algn="ctr"/>
                      <a:r>
                        <a:rPr lang="en-US" sz="2400" b="1" dirty="0" smtClean="0">
                          <a:latin typeface="Arial" panose="020B0604020202020204" pitchFamily="34" charset="0"/>
                          <a:cs typeface="Arial" panose="020B0604020202020204" pitchFamily="34" charset="0"/>
                        </a:rPr>
                        <a:t>-f(x)</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10</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6</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anose="020B0604020202020204" pitchFamily="34" charset="0"/>
                          <a:cs typeface="Arial" panose="020B0604020202020204" pitchFamily="34" charset="0"/>
                        </a:rPr>
                        <a:t>-6</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427">
                <a:tc>
                  <a:txBody>
                    <a:bodyPr/>
                    <a:lstStyle/>
                    <a:p>
                      <a:pPr algn="ctr"/>
                      <a:r>
                        <a:rPr lang="en-US" sz="2400" b="1" dirty="0" smtClean="0">
                          <a:latin typeface="Arial" panose="020B0604020202020204" pitchFamily="34" charset="0"/>
                          <a:cs typeface="Arial" panose="020B0604020202020204" pitchFamily="34" charset="0"/>
                        </a:rPr>
                        <a:t>f(-x)</a:t>
                      </a:r>
                      <a:endParaRPr lang="en-US" sz="24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6</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400" dirty="0" smtClean="0">
                          <a:latin typeface="Arial" panose="020B0604020202020204" pitchFamily="34" charset="0"/>
                          <a:cs typeface="Arial" panose="020B0604020202020204" pitchFamily="34" charset="0"/>
                        </a:rPr>
                        <a:t>-6</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400" dirty="0" smtClean="0">
                          <a:latin typeface="Arial" panose="020B0604020202020204" pitchFamily="34" charset="0"/>
                          <a:cs typeface="Arial" panose="020B0604020202020204" pitchFamily="34" charset="0"/>
                        </a:rPr>
                        <a:t>-10</a:t>
                      </a:r>
                      <a:endParaRPr lang="en-US" sz="24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r>
            </a:tbl>
          </a:graphicData>
        </a:graphic>
      </p:graphicFrame>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112500" y="3046173"/>
            <a:ext cx="3131908" cy="3623187"/>
          </a:xfrm>
          <a:prstGeom prst="rect">
            <a:avLst/>
          </a:prstGeom>
        </p:spPr>
      </p:pic>
    </p:spTree>
    <p:extLst>
      <p:ext uri="{BB962C8B-B14F-4D97-AF65-F5344CB8AC3E}">
        <p14:creationId xmlns:p14="http://schemas.microsoft.com/office/powerpoint/2010/main" val="3838572449"/>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704856" cy="648072"/>
          </a:xfrm>
        </p:spPr>
        <p:txBody>
          <a:bodyPr>
            <a:noAutofit/>
          </a:bodyPr>
          <a:lstStyle/>
          <a:p>
            <a:r>
              <a:rPr lang="en-GB" sz="2400" dirty="0" smtClean="0">
                <a:latin typeface="Arial" panose="020B0604020202020204" pitchFamily="34" charset="0"/>
                <a:cs typeface="Arial" panose="020B0604020202020204" pitchFamily="34" charset="0"/>
              </a:rPr>
              <a:t>19.7 – </a:t>
            </a:r>
            <a:r>
              <a:rPr lang="en-US" sz="2400" dirty="0" smtClean="0">
                <a:latin typeface="Arial" panose="020B0604020202020204" pitchFamily="34" charset="0"/>
                <a:cs typeface="Arial" panose="020B0604020202020204" pitchFamily="34" charset="0"/>
              </a:rPr>
              <a:t>Reflecting &amp; Stretching  Graphs of Functions</a:t>
            </a:r>
            <a:endParaRPr lang="en-GB" sz="24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710</a:t>
            </a:r>
            <a:endParaRPr lang="en-GB" sz="1400" b="1" dirty="0">
              <a:latin typeface="Calibri" panose="020F0502020204030204" pitchFamily="34" charset="0"/>
            </a:endParaRPr>
          </a:p>
        </p:txBody>
      </p:sp>
      <p:sp>
        <p:nvSpPr>
          <p:cNvPr id="3" name="Rectangle 2"/>
          <p:cNvSpPr/>
          <p:nvPr/>
        </p:nvSpPr>
        <p:spPr>
          <a:xfrm>
            <a:off x="165402" y="1124744"/>
            <a:ext cx="8741188" cy="5709255"/>
          </a:xfrm>
          <a:prstGeom prst="rect">
            <a:avLst/>
          </a:prstGeom>
        </p:spPr>
        <p:txBody>
          <a:bodyPr wrap="square">
            <a:spAutoFit/>
          </a:bodyPr>
          <a:lstStyle/>
          <a:p>
            <a:pPr marL="620713" indent="-620713">
              <a:spcAft>
                <a:spcPts val="600"/>
              </a:spcAft>
              <a:buClr>
                <a:srgbClr val="C00000"/>
              </a:buClr>
              <a:buFont typeface="+mj-lt"/>
              <a:buAutoNum type="arabicPeriod" startAt="6"/>
              <a:tabLst>
                <a:tab pos="1138238" algn="l"/>
                <a:tab pos="2916238" algn="l"/>
                <a:tab pos="5434013" algn="l"/>
                <a:tab pos="7027863" algn="l"/>
              </a:tabLst>
            </a:pPr>
            <a:r>
              <a:rPr lang="en-US" sz="3600" dirty="0" smtClean="0">
                <a:solidFill>
                  <a:srgbClr val="C00000"/>
                </a:solidFill>
                <a:latin typeface="Arial" panose="020B0604020202020204" pitchFamily="34" charset="0"/>
                <a:cs typeface="Arial" panose="020B0604020202020204" pitchFamily="34" charset="0"/>
              </a:rPr>
              <a:t>a. </a:t>
            </a:r>
            <a:r>
              <a:rPr lang="en-US" sz="3600" dirty="0" smtClean="0">
                <a:latin typeface="Arial" panose="020B0604020202020204" pitchFamily="34" charset="0"/>
                <a:cs typeface="Arial" panose="020B0604020202020204" pitchFamily="34" charset="0"/>
              </a:rPr>
              <a:t>(2, -4)	</a:t>
            </a:r>
            <a:r>
              <a:rPr lang="en-US" sz="3600" dirty="0" smtClean="0">
                <a:solidFill>
                  <a:srgbClr val="C00000"/>
                </a:solidFill>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 (-2, 4)	</a:t>
            </a:r>
            <a:r>
              <a:rPr lang="en-US" sz="3600" dirty="0" smtClean="0">
                <a:solidFill>
                  <a:srgbClr val="C00000"/>
                </a:solidFill>
                <a:latin typeface="Arial" panose="020B0604020202020204" pitchFamily="34" charset="0"/>
                <a:cs typeface="Arial" panose="020B0604020202020204" pitchFamily="34" charset="0"/>
              </a:rPr>
              <a:t>c.</a:t>
            </a:r>
            <a:r>
              <a:rPr lang="en-US" sz="3600" dirty="0" smtClean="0">
                <a:latin typeface="Arial" panose="020B0604020202020204" pitchFamily="34" charset="0"/>
                <a:cs typeface="Arial" panose="020B0604020202020204" pitchFamily="34" charset="0"/>
              </a:rPr>
              <a:t> (-2, -4)</a:t>
            </a:r>
          </a:p>
          <a:p>
            <a:pPr marL="620713" indent="-620713">
              <a:spcAft>
                <a:spcPts val="600"/>
              </a:spcAft>
              <a:buClr>
                <a:srgbClr val="C00000"/>
              </a:buClr>
              <a:buFont typeface="+mj-lt"/>
              <a:buAutoNum type="arabicPeriod" startAt="6"/>
              <a:tabLst>
                <a:tab pos="1138238" algn="l"/>
                <a:tab pos="2916238" algn="l"/>
                <a:tab pos="5434013" algn="l"/>
                <a:tab pos="7027863" algn="l"/>
              </a:tabLst>
            </a:pPr>
            <a:r>
              <a:rPr lang="en-US" sz="3600" dirty="0" smtClean="0">
                <a:solidFill>
                  <a:srgbClr val="C00000"/>
                </a:solidFill>
                <a:latin typeface="Arial" panose="020B0604020202020204" pitchFamily="34" charset="0"/>
                <a:cs typeface="Arial" panose="020B0604020202020204" pitchFamily="34" charset="0"/>
              </a:rPr>
              <a:t>a.</a:t>
            </a: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 Rotation of 180</a:t>
            </a:r>
            <a:r>
              <a:rPr lang="en-US" sz="3600" baseline="30000" dirty="0" smtClean="0">
                <a:latin typeface="Arial" panose="020B0604020202020204" pitchFamily="34" charset="0"/>
                <a:cs typeface="Arial" panose="020B0604020202020204" pitchFamily="34" charset="0"/>
              </a:rPr>
              <a:t>0</a:t>
            </a:r>
            <a:r>
              <a:rPr lang="en-US" sz="3600" dirty="0" smtClean="0">
                <a:latin typeface="Arial" panose="020B0604020202020204" pitchFamily="34" charset="0"/>
                <a:cs typeface="Arial" panose="020B0604020202020204" pitchFamily="34" charset="0"/>
              </a:rPr>
              <a:t> around (0, 0)</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5306" t="20601" r="6353" b="17450"/>
          <a:stretch/>
        </p:blipFill>
        <p:spPr>
          <a:xfrm>
            <a:off x="1425250" y="1844824"/>
            <a:ext cx="5090966" cy="4290957"/>
          </a:xfrm>
          <a:prstGeom prst="rect">
            <a:avLst/>
          </a:prstGeom>
        </p:spPr>
      </p:pic>
    </p:spTree>
    <p:extLst>
      <p:ext uri="{BB962C8B-B14F-4D97-AF65-F5344CB8AC3E}">
        <p14:creationId xmlns:p14="http://schemas.microsoft.com/office/powerpoint/2010/main" val="1457427680"/>
      </p:ext>
    </p:ext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704856" cy="648072"/>
          </a:xfrm>
        </p:spPr>
        <p:txBody>
          <a:bodyPr>
            <a:noAutofit/>
          </a:bodyPr>
          <a:lstStyle/>
          <a:p>
            <a:r>
              <a:rPr lang="en-GB" sz="2400" dirty="0" smtClean="0">
                <a:latin typeface="Arial" panose="020B0604020202020204" pitchFamily="34" charset="0"/>
                <a:cs typeface="Arial" panose="020B0604020202020204" pitchFamily="34" charset="0"/>
              </a:rPr>
              <a:t>19.7 – </a:t>
            </a:r>
            <a:r>
              <a:rPr lang="en-US" sz="2400" dirty="0" smtClean="0">
                <a:latin typeface="Arial" panose="020B0604020202020204" pitchFamily="34" charset="0"/>
                <a:cs typeface="Arial" panose="020B0604020202020204" pitchFamily="34" charset="0"/>
              </a:rPr>
              <a:t>Reflecting &amp; Stretching  Graphs of Functions</a:t>
            </a:r>
            <a:endParaRPr lang="en-GB" sz="24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710</a:t>
            </a:r>
            <a:endParaRPr lang="en-GB" sz="1400" b="1" dirty="0">
              <a:latin typeface="Calibri" panose="020F0502020204030204" pitchFamily="34" charset="0"/>
            </a:endParaRPr>
          </a:p>
        </p:txBody>
      </p:sp>
      <p:sp>
        <p:nvSpPr>
          <p:cNvPr id="3" name="Rectangle 2"/>
          <p:cNvSpPr/>
          <p:nvPr/>
        </p:nvSpPr>
        <p:spPr>
          <a:xfrm>
            <a:off x="165402" y="1124744"/>
            <a:ext cx="8741188" cy="2308324"/>
          </a:xfrm>
          <a:prstGeom prst="rect">
            <a:avLst/>
          </a:prstGeom>
        </p:spPr>
        <p:txBody>
          <a:bodyPr wrap="square">
            <a:spAutoFit/>
          </a:bodyPr>
          <a:lstStyle/>
          <a:p>
            <a:pPr marL="569913" indent="-569913">
              <a:spcAft>
                <a:spcPts val="600"/>
              </a:spcAft>
              <a:buClr>
                <a:srgbClr val="C00000"/>
              </a:buClr>
              <a:buFont typeface="+mj-lt"/>
              <a:buAutoNum type="arabicPeriod" startAt="8"/>
              <a:tabLst>
                <a:tab pos="1138238" algn="l"/>
                <a:tab pos="2916238" algn="l"/>
                <a:tab pos="5434013" algn="l"/>
                <a:tab pos="7027863" algn="l"/>
              </a:tabLst>
            </a:pPr>
            <a:r>
              <a:rPr lang="en-US" sz="3600" dirty="0" smtClean="0">
                <a:solidFill>
                  <a:srgbClr val="C00000"/>
                </a:solidFill>
                <a:latin typeface="Arial" panose="020B0604020202020204" pitchFamily="34" charset="0"/>
                <a:cs typeface="Arial" panose="020B0604020202020204" pitchFamily="34" charset="0"/>
              </a:rPr>
              <a:t>a.</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b.</a:t>
            </a:r>
            <a:endParaRPr lang="en-US" sz="3600" dirty="0" smtClean="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843132944"/>
              </p:ext>
            </p:extLst>
          </p:nvPr>
        </p:nvGraphicFramePr>
        <p:xfrm>
          <a:off x="1389542" y="1196752"/>
          <a:ext cx="7430930" cy="1584960"/>
        </p:xfrm>
        <a:graphic>
          <a:graphicData uri="http://schemas.openxmlformats.org/drawingml/2006/table">
            <a:tbl>
              <a:tblPr firstRow="1" bandRow="1">
                <a:tableStyleId>{5940675A-B579-460E-94D1-54222C63F5DA}</a:tableStyleId>
              </a:tblPr>
              <a:tblGrid>
                <a:gridCol w="824028"/>
                <a:gridCol w="662158"/>
                <a:gridCol w="743093"/>
                <a:gridCol w="743093"/>
                <a:gridCol w="743093"/>
                <a:gridCol w="743093"/>
                <a:gridCol w="743093"/>
                <a:gridCol w="743093"/>
                <a:gridCol w="743093"/>
                <a:gridCol w="743093"/>
              </a:tblGrid>
              <a:tr h="252028">
                <a:tc>
                  <a:txBody>
                    <a:bodyPr/>
                    <a:lstStyle/>
                    <a:p>
                      <a:pPr algn="ctr"/>
                      <a:r>
                        <a:rPr lang="en-US" sz="2000" b="1" i="1" dirty="0" smtClean="0">
                          <a:latin typeface="Arial" panose="020B0604020202020204" pitchFamily="34" charset="0"/>
                          <a:cs typeface="Arial" panose="020B0604020202020204" pitchFamily="34" charset="0"/>
                        </a:rPr>
                        <a:t>X</a:t>
                      </a:r>
                      <a:endParaRPr lang="en-US" sz="2000" b="1"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0</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u="none" dirty="0" smtClean="0">
                          <a:latin typeface="Arial" panose="020B0604020202020204" pitchFamily="34" charset="0"/>
                          <a:cs typeface="Arial" panose="020B0604020202020204" pitchFamily="34" charset="0"/>
                        </a:rPr>
                        <a:t>3</a:t>
                      </a:r>
                      <a:endParaRPr lang="en-US" sz="2000" u="none"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u="none" dirty="0" smtClean="0">
                          <a:latin typeface="Arial" panose="020B0604020202020204" pitchFamily="34" charset="0"/>
                          <a:cs typeface="Arial" panose="020B0604020202020204" pitchFamily="34" charset="0"/>
                        </a:rPr>
                        <a:t>4</a:t>
                      </a:r>
                      <a:endParaRPr lang="en-US" sz="2000" u="none"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52028">
                <a:tc>
                  <a:txBody>
                    <a:bodyPr/>
                    <a:lstStyle/>
                    <a:p>
                      <a:pPr algn="ctr"/>
                      <a:r>
                        <a:rPr lang="en-US" sz="2000" b="1" dirty="0" smtClean="0">
                          <a:latin typeface="Arial" panose="020B0604020202020204" pitchFamily="34" charset="0"/>
                          <a:cs typeface="Arial" panose="020B0604020202020204" pitchFamily="34" charset="0"/>
                        </a:rPr>
                        <a:t>f(</a:t>
                      </a:r>
                      <a:r>
                        <a:rPr lang="en-US" sz="2000" b="1" i="1" dirty="0" smtClean="0">
                          <a:latin typeface="Arial" panose="020B0604020202020204" pitchFamily="34" charset="0"/>
                          <a:cs typeface="Arial" panose="020B0604020202020204" pitchFamily="34" charset="0"/>
                        </a:rPr>
                        <a:t>x</a:t>
                      </a:r>
                      <a:r>
                        <a:rPr lang="en-US" sz="2000" b="1" dirty="0" smtClean="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12</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5</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0</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0</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u="none" dirty="0" smtClean="0">
                          <a:latin typeface="Arial" panose="020B0604020202020204" pitchFamily="34" charset="0"/>
                          <a:cs typeface="Arial" panose="020B0604020202020204" pitchFamily="34" charset="0"/>
                        </a:rPr>
                        <a:t>5</a:t>
                      </a:r>
                      <a:endParaRPr lang="en-US" sz="2000" u="none"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u="none" dirty="0" smtClean="0">
                          <a:latin typeface="Arial" panose="020B0604020202020204" pitchFamily="34" charset="0"/>
                          <a:cs typeface="Arial" panose="020B0604020202020204" pitchFamily="34" charset="0"/>
                        </a:rPr>
                        <a:t>12</a:t>
                      </a:r>
                      <a:endParaRPr lang="en-US" sz="2000" u="none"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28">
                <a:tc>
                  <a:txBody>
                    <a:bodyPr/>
                    <a:lstStyle/>
                    <a:p>
                      <a:pPr algn="ctr"/>
                      <a:r>
                        <a:rPr lang="en-US" sz="2000" b="1" dirty="0" smtClean="0">
                          <a:latin typeface="Arial" panose="020B0604020202020204" pitchFamily="34" charset="0"/>
                          <a:cs typeface="Arial" panose="020B0604020202020204" pitchFamily="34" charset="0"/>
                        </a:rPr>
                        <a:t>2f(</a:t>
                      </a:r>
                      <a:r>
                        <a:rPr lang="en-US" sz="2000" b="1" i="1" dirty="0" smtClean="0">
                          <a:latin typeface="Arial" panose="020B0604020202020204" pitchFamily="34" charset="0"/>
                          <a:cs typeface="Arial" panose="020B0604020202020204" pitchFamily="34" charset="0"/>
                        </a:rPr>
                        <a:t>x</a:t>
                      </a:r>
                      <a:r>
                        <a:rPr lang="en-US" sz="2000" b="1" dirty="0" smtClean="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24</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10</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0</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-6</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-8</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-6</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0</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u="none" dirty="0" smtClean="0">
                          <a:latin typeface="Arial" panose="020B0604020202020204" pitchFamily="34" charset="0"/>
                          <a:cs typeface="Arial" panose="020B0604020202020204" pitchFamily="34" charset="0"/>
                        </a:rPr>
                        <a:t>10</a:t>
                      </a:r>
                      <a:endParaRPr lang="en-US" sz="2000" u="none"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u="none" dirty="0" smtClean="0">
                          <a:latin typeface="Arial" panose="020B0604020202020204" pitchFamily="34" charset="0"/>
                          <a:cs typeface="Arial" panose="020B0604020202020204" pitchFamily="34" charset="0"/>
                        </a:rPr>
                        <a:t>24</a:t>
                      </a:r>
                      <a:endParaRPr lang="en-US" sz="2000" u="none"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28">
                <a:tc>
                  <a:txBody>
                    <a:bodyPr/>
                    <a:lstStyle/>
                    <a:p>
                      <a:pPr algn="ctr"/>
                      <a:r>
                        <a:rPr lang="en-US" sz="2000" b="1" dirty="0" smtClean="0">
                          <a:latin typeface="Arial" panose="020B0604020202020204" pitchFamily="34" charset="0"/>
                          <a:cs typeface="Arial" panose="020B0604020202020204" pitchFamily="34" charset="0"/>
                        </a:rPr>
                        <a:t>f(2</a:t>
                      </a:r>
                      <a:r>
                        <a:rPr lang="en-US" sz="2000" b="1" i="1" dirty="0" smtClean="0">
                          <a:latin typeface="Arial" panose="020B0604020202020204" pitchFamily="34" charset="0"/>
                          <a:cs typeface="Arial" panose="020B0604020202020204" pitchFamily="34" charset="0"/>
                        </a:rPr>
                        <a:t>x</a:t>
                      </a:r>
                      <a:r>
                        <a:rPr lang="en-US" sz="2000" b="1" dirty="0" smtClean="0">
                          <a:latin typeface="Arial" panose="020B0604020202020204" pitchFamily="34" charset="0"/>
                          <a:cs typeface="Arial" panose="020B0604020202020204" pitchFamily="34" charset="0"/>
                        </a:rPr>
                        <a:t>)</a:t>
                      </a:r>
                      <a:endParaRPr lang="en-US" sz="2000" b="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60</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000" dirty="0" smtClean="0">
                          <a:latin typeface="Arial" panose="020B0604020202020204" pitchFamily="34" charset="0"/>
                          <a:cs typeface="Arial" panose="020B0604020202020204" pitchFamily="34" charset="0"/>
                        </a:rPr>
                        <a:t>32</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000" dirty="0" smtClean="0">
                          <a:latin typeface="Arial" panose="020B0604020202020204" pitchFamily="34" charset="0"/>
                          <a:cs typeface="Arial" panose="020B0604020202020204" pitchFamily="34" charset="0"/>
                        </a:rPr>
                        <a:t>12</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000" dirty="0" smtClean="0">
                          <a:latin typeface="Arial" panose="020B0604020202020204" pitchFamily="34" charset="0"/>
                          <a:cs typeface="Arial" panose="020B0604020202020204" pitchFamily="34" charset="0"/>
                        </a:rPr>
                        <a:t>0</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000" dirty="0" smtClean="0">
                          <a:latin typeface="Arial" panose="020B0604020202020204" pitchFamily="34" charset="0"/>
                          <a:cs typeface="Arial" panose="020B0604020202020204" pitchFamily="34" charset="0"/>
                        </a:rPr>
                        <a:t>0</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000" dirty="0" smtClean="0">
                          <a:latin typeface="Arial" panose="020B0604020202020204" pitchFamily="34" charset="0"/>
                          <a:cs typeface="Arial" panose="020B0604020202020204" pitchFamily="34" charset="0"/>
                        </a:rPr>
                        <a:t>12</a:t>
                      </a:r>
                      <a:endParaRPr lang="en-US" sz="20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000" u="none" dirty="0" smtClean="0">
                          <a:latin typeface="Arial" panose="020B0604020202020204" pitchFamily="34" charset="0"/>
                          <a:cs typeface="Arial" panose="020B0604020202020204" pitchFamily="34" charset="0"/>
                        </a:rPr>
                        <a:t>32</a:t>
                      </a:r>
                      <a:endParaRPr lang="en-US" sz="2000" u="none"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algn="ctr"/>
                      <a:r>
                        <a:rPr lang="en-US" sz="2000" u="none" dirty="0" smtClean="0">
                          <a:latin typeface="Arial" panose="020B0604020202020204" pitchFamily="34" charset="0"/>
                          <a:cs typeface="Arial" panose="020B0604020202020204" pitchFamily="34" charset="0"/>
                        </a:rPr>
                        <a:t>60</a:t>
                      </a:r>
                      <a:endParaRPr lang="en-US" sz="2000" u="none"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r>
            </a:tbl>
          </a:graphicData>
        </a:graphic>
      </p:graphicFrame>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403648" y="2852936"/>
            <a:ext cx="3732458" cy="3813599"/>
          </a:xfrm>
          <a:prstGeom prst="rect">
            <a:avLst/>
          </a:prstGeom>
        </p:spPr>
      </p:pic>
    </p:spTree>
    <p:extLst>
      <p:ext uri="{BB962C8B-B14F-4D97-AF65-F5344CB8AC3E}">
        <p14:creationId xmlns:p14="http://schemas.microsoft.com/office/powerpoint/2010/main" val="3725778574"/>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a:latin typeface="Arial" panose="020B0604020202020204" pitchFamily="34" charset="0"/>
                <a:cs typeface="Arial" panose="020B0604020202020204" pitchFamily="34" charset="0"/>
              </a:rPr>
              <a:t>Prior knowledge </a:t>
            </a:r>
            <a:r>
              <a:rPr lang="en-US" sz="4000" dirty="0" smtClean="0">
                <a:latin typeface="Arial" panose="020B0604020202020204" pitchFamily="34" charset="0"/>
                <a:cs typeface="Arial" panose="020B0604020202020204" pitchFamily="34" charset="0"/>
              </a:rPr>
              <a:t>check</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706</a:t>
            </a:r>
            <a:endParaRPr lang="en-GB" sz="1400" b="1" dirty="0">
              <a:latin typeface="Calibri" panose="020F0502020204030204" pitchFamily="34" charset="0"/>
            </a:endParaRPr>
          </a:p>
        </p:txBody>
      </p:sp>
      <p:sp>
        <p:nvSpPr>
          <p:cNvPr id="3" name="Rectangle 2"/>
          <p:cNvSpPr/>
          <p:nvPr/>
        </p:nvSpPr>
        <p:spPr>
          <a:xfrm>
            <a:off x="251520" y="1196752"/>
            <a:ext cx="8568952" cy="4832092"/>
          </a:xfrm>
          <a:prstGeom prst="rect">
            <a:avLst/>
          </a:prstGeom>
        </p:spPr>
        <p:txBody>
          <a:bodyPr wrap="square">
            <a:spAutoFit/>
          </a:bodyPr>
          <a:lstStyle/>
          <a:p>
            <a:pPr marL="863600" indent="-863600">
              <a:spcAft>
                <a:spcPts val="0"/>
              </a:spcAft>
              <a:buClr>
                <a:srgbClr val="C00000"/>
              </a:buClr>
              <a:buFont typeface="+mj-lt"/>
              <a:buAutoNum type="arabicPeriod" startAt="9"/>
              <a:tabLst>
                <a:tab pos="1201738" algn="l"/>
                <a:tab pos="1422400" algn="l"/>
                <a:tab pos="3200400" algn="l"/>
                <a:tab pos="5199063" algn="l"/>
              </a:tabLst>
            </a:pPr>
            <a:r>
              <a:rPr lang="en-US" sz="4400" dirty="0" smtClean="0">
                <a:solidFill>
                  <a:srgbClr val="C00000"/>
                </a:solidFill>
                <a:latin typeface="Arial" panose="020B0604020202020204" pitchFamily="34" charset="0"/>
                <a:cs typeface="Arial" panose="020B0604020202020204" pitchFamily="34" charset="0"/>
              </a:rPr>
              <a:t>a.</a:t>
            </a:r>
            <a:r>
              <a:rPr lang="en-US" sz="4400" dirty="0" smtClean="0">
                <a:latin typeface="Arial" panose="020B0604020202020204" pitchFamily="34" charset="0"/>
                <a:cs typeface="Arial" panose="020B0604020202020204" pitchFamily="34" charset="0"/>
              </a:rPr>
              <a:t> </a:t>
            </a:r>
            <a:r>
              <a:rPr lang="en-US" sz="4400" i="1" dirty="0">
                <a:latin typeface="Arial" panose="020B0604020202020204" pitchFamily="34" charset="0"/>
                <a:cs typeface="Arial" panose="020B0604020202020204" pitchFamily="34" charset="0"/>
              </a:rPr>
              <a:t>c</a:t>
            </a:r>
            <a:r>
              <a:rPr lang="en-US" sz="4400" dirty="0">
                <a:latin typeface="Arial" panose="020B0604020202020204" pitchFamily="34" charset="0"/>
                <a:cs typeface="Arial" panose="020B0604020202020204" pitchFamily="34" charset="0"/>
              </a:rPr>
              <a:t> and </a:t>
            </a:r>
            <a:r>
              <a:rPr lang="en-US" sz="4400" i="1" dirty="0">
                <a:latin typeface="Arial" panose="020B0604020202020204" pitchFamily="34" charset="0"/>
                <a:cs typeface="Arial" panose="020B0604020202020204" pitchFamily="34" charset="0"/>
              </a:rPr>
              <a:t>d</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a:t>
            </a:r>
            <a:r>
              <a:rPr lang="en-US" sz="4400" dirty="0" smtClean="0">
                <a:solidFill>
                  <a:srgbClr val="C00000"/>
                </a:solidFill>
                <a:latin typeface="Arial" panose="020B0604020202020204" pitchFamily="34" charset="0"/>
                <a:cs typeface="Arial" panose="020B0604020202020204" pitchFamily="34" charset="0"/>
              </a:rPr>
              <a:t>b.</a:t>
            </a:r>
            <a:r>
              <a:rPr lang="en-US" sz="4400" dirty="0" smtClean="0">
                <a:latin typeface="Arial" panose="020B0604020202020204" pitchFamily="34" charset="0"/>
                <a:cs typeface="Arial" panose="020B0604020202020204" pitchFamily="34" charset="0"/>
              </a:rPr>
              <a:t> </a:t>
            </a:r>
            <a:r>
              <a:rPr lang="en-US" sz="4400" i="1" dirty="0">
                <a:latin typeface="Arial" panose="020B0604020202020204" pitchFamily="34" charset="0"/>
                <a:cs typeface="Arial" panose="020B0604020202020204" pitchFamily="34" charset="0"/>
              </a:rPr>
              <a:t>d</a:t>
            </a:r>
            <a:r>
              <a:rPr lang="en-US" sz="4400" dirty="0">
                <a:latin typeface="Arial" panose="020B0604020202020204" pitchFamily="34" charset="0"/>
                <a:cs typeface="Arial" panose="020B0604020202020204" pitchFamily="34" charset="0"/>
              </a:rPr>
              <a:t> = 7</a:t>
            </a:r>
            <a:r>
              <a:rPr lang="en-US" sz="4400" i="1" dirty="0">
                <a:latin typeface="Arial" panose="020B0604020202020204" pitchFamily="34" charset="0"/>
                <a:cs typeface="Arial" panose="020B0604020202020204" pitchFamily="34" charset="0"/>
              </a:rPr>
              <a:t>c</a:t>
            </a:r>
            <a:r>
              <a:rPr lang="en-US" sz="4400" dirty="0">
                <a:latin typeface="Arial" panose="020B0604020202020204" pitchFamily="34" charset="0"/>
                <a:cs typeface="Arial" panose="020B0604020202020204" pitchFamily="34" charset="0"/>
              </a:rPr>
              <a:t> </a:t>
            </a:r>
            <a:endParaRPr lang="en-US" sz="4400" dirty="0" smtClean="0">
              <a:latin typeface="Arial" panose="020B0604020202020204" pitchFamily="34" charset="0"/>
              <a:cs typeface="Arial" panose="020B0604020202020204" pitchFamily="34" charset="0"/>
            </a:endParaRPr>
          </a:p>
          <a:p>
            <a:pPr marL="863600" indent="-863600">
              <a:spcAft>
                <a:spcPts val="0"/>
              </a:spcAft>
              <a:buClr>
                <a:srgbClr val="C00000"/>
              </a:buClr>
              <a:buFont typeface="+mj-lt"/>
              <a:buAutoNum type="arabicPeriod" startAt="9"/>
              <a:tabLst>
                <a:tab pos="1201738" algn="l"/>
                <a:tab pos="1422400" algn="l"/>
                <a:tab pos="3200400" algn="l"/>
                <a:tab pos="5199063" algn="l"/>
              </a:tabLst>
            </a:pPr>
            <a:r>
              <a:rPr lang="en-US" sz="4400" dirty="0" smtClean="0">
                <a:solidFill>
                  <a:srgbClr val="C00000"/>
                </a:solidFill>
                <a:latin typeface="Arial" panose="020B0604020202020204" pitchFamily="34" charset="0"/>
                <a:cs typeface="Arial" panose="020B0604020202020204" pitchFamily="34" charset="0"/>
              </a:rPr>
              <a:t>a.</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10 </a:t>
            </a:r>
            <a:r>
              <a:rPr lang="en-US" sz="4400" dirty="0" smtClean="0">
                <a:latin typeface="Arial" panose="020B0604020202020204" pitchFamily="34" charset="0"/>
                <a:cs typeface="Arial" panose="020B0604020202020204" pitchFamily="34" charset="0"/>
              </a:rPr>
              <a:t>		</a:t>
            </a:r>
            <a:r>
              <a:rPr lang="en-US" sz="4400" dirty="0" smtClean="0">
                <a:solidFill>
                  <a:srgbClr val="C00000"/>
                </a:solidFill>
                <a:latin typeface="Arial" panose="020B0604020202020204" pitchFamily="34" charset="0"/>
                <a:cs typeface="Arial" panose="020B0604020202020204" pitchFamily="34" charset="0"/>
              </a:rPr>
              <a:t>b.</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2	</a:t>
            </a:r>
            <a:br>
              <a:rPr lang="en-US" sz="4400" dirty="0" smtClean="0">
                <a:latin typeface="Arial" panose="020B0604020202020204" pitchFamily="34" charset="0"/>
                <a:cs typeface="Arial" panose="020B0604020202020204" pitchFamily="34" charset="0"/>
              </a:rPr>
            </a:br>
            <a:r>
              <a:rPr lang="en-US" sz="4400" dirty="0" smtClean="0">
                <a:solidFill>
                  <a:srgbClr val="C00000"/>
                </a:solidFill>
                <a:latin typeface="Arial" panose="020B0604020202020204" pitchFamily="34" charset="0"/>
                <a:cs typeface="Arial" panose="020B0604020202020204" pitchFamily="34" charset="0"/>
              </a:rPr>
              <a:t>c.</a:t>
            </a:r>
            <a:r>
              <a:rPr lang="en-US" sz="4400" dirty="0" smtClean="0">
                <a:latin typeface="Arial" panose="020B0604020202020204" pitchFamily="34" charset="0"/>
                <a:cs typeface="Arial" panose="020B0604020202020204" pitchFamily="34" charset="0"/>
              </a:rPr>
              <a:t> 2(</a:t>
            </a:r>
            <a:r>
              <a:rPr lang="en-US" sz="4400" i="1" dirty="0" smtClean="0">
                <a:latin typeface="Arial" panose="020B0604020202020204" pitchFamily="34" charset="0"/>
                <a:cs typeface="Arial" panose="020B0604020202020204" pitchFamily="34" charset="0"/>
              </a:rPr>
              <a:t>x</a:t>
            </a:r>
            <a:r>
              <a:rPr lang="en-US" sz="4400" baseline="30000" dirty="0" smtClean="0">
                <a:latin typeface="Arial" panose="020B0604020202020204" pitchFamily="34" charset="0"/>
                <a:cs typeface="Arial" panose="020B0604020202020204" pitchFamily="34" charset="0"/>
              </a:rPr>
              <a:t>2</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6</a:t>
            </a:r>
            <a:r>
              <a:rPr lang="en-US" sz="4400" i="1" dirty="0" smtClean="0">
                <a:latin typeface="Arial" panose="020B0604020202020204" pitchFamily="34" charset="0"/>
                <a:cs typeface="Arial" panose="020B0604020202020204" pitchFamily="34" charset="0"/>
              </a:rPr>
              <a:t>x</a:t>
            </a:r>
            <a:r>
              <a:rPr lang="en-US" sz="4400" dirty="0" smtClean="0">
                <a:latin typeface="Arial" panose="020B0604020202020204" pitchFamily="34" charset="0"/>
                <a:cs typeface="Arial" panose="020B0604020202020204" pitchFamily="34" charset="0"/>
              </a:rPr>
              <a:t> - 5</a:t>
            </a:r>
            <a:r>
              <a:rPr lang="en-US" sz="4400" dirty="0">
                <a:latin typeface="Arial" panose="020B0604020202020204" pitchFamily="34" charset="0"/>
                <a:cs typeface="Arial" panose="020B0604020202020204" pitchFamily="34" charset="0"/>
              </a:rPr>
              <a:t>)</a:t>
            </a:r>
          </a:p>
          <a:p>
            <a:pPr marL="863600" indent="-863600">
              <a:spcAft>
                <a:spcPts val="0"/>
              </a:spcAft>
              <a:buClr>
                <a:srgbClr val="C00000"/>
              </a:buClr>
              <a:buFont typeface="+mj-lt"/>
              <a:buAutoNum type="arabicPeriod" startAt="9"/>
              <a:tabLst>
                <a:tab pos="1422400" algn="l"/>
                <a:tab pos="3200400" algn="l"/>
                <a:tab pos="5199063" algn="l"/>
              </a:tabLst>
            </a:pPr>
            <a:r>
              <a:rPr lang="en-US" sz="4400" dirty="0" smtClean="0">
                <a:solidFill>
                  <a:srgbClr val="C00000"/>
                </a:solidFill>
                <a:latin typeface="Arial" panose="020B0604020202020204" pitchFamily="34" charset="0"/>
                <a:cs typeface="Arial" panose="020B0604020202020204" pitchFamily="34" charset="0"/>
              </a:rPr>
              <a:t>a.</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4 and 0.25</a:t>
            </a:r>
            <a:r>
              <a:rPr lang="en-US" sz="4400" dirty="0" smtClean="0">
                <a:latin typeface="Arial" panose="020B0604020202020204" pitchFamily="34" charset="0"/>
                <a:cs typeface="Arial" panose="020B0604020202020204" pitchFamily="34" charset="0"/>
              </a:rPr>
              <a:t>, 8 </a:t>
            </a:r>
            <a:r>
              <a:rPr lang="en-US" sz="4400" dirty="0">
                <a:latin typeface="Arial" panose="020B0604020202020204" pitchFamily="34" charset="0"/>
                <a:cs typeface="Arial" panose="020B0604020202020204" pitchFamily="34" charset="0"/>
              </a:rPr>
              <a:t>and 0.125</a:t>
            </a:r>
            <a:r>
              <a:rPr lang="en-US" sz="4400" dirty="0" smtClean="0">
                <a:latin typeface="Arial" panose="020B0604020202020204" pitchFamily="34" charset="0"/>
                <a:cs typeface="Arial" panose="020B0604020202020204" pitchFamily="34" charset="0"/>
              </a:rPr>
              <a:t>, 5 		and </a:t>
            </a:r>
            <a:r>
              <a:rPr lang="en-US" sz="4400" dirty="0">
                <a:latin typeface="Arial" panose="020B0604020202020204" pitchFamily="34" charset="0"/>
                <a:cs typeface="Arial" panose="020B0604020202020204" pitchFamily="34" charset="0"/>
              </a:rPr>
              <a:t>0.2</a:t>
            </a:r>
            <a:r>
              <a:rPr lang="en-US" sz="4400" dirty="0" smtClean="0">
                <a:latin typeface="Arial" panose="020B0604020202020204" pitchFamily="34" charset="0"/>
                <a:cs typeface="Arial" panose="020B0604020202020204" pitchFamily="34" charset="0"/>
              </a:rPr>
              <a:t>, 10 </a:t>
            </a:r>
            <a:r>
              <a:rPr lang="en-US" sz="4400" dirty="0">
                <a:latin typeface="Arial" panose="020B0604020202020204" pitchFamily="34" charset="0"/>
                <a:cs typeface="Arial" panose="020B0604020202020204" pitchFamily="34" charset="0"/>
              </a:rPr>
              <a:t>and </a:t>
            </a:r>
            <a:r>
              <a:rPr lang="en-US" sz="4400" dirty="0" smtClean="0">
                <a:latin typeface="Arial" panose="020B0604020202020204" pitchFamily="34" charset="0"/>
                <a:cs typeface="Arial" panose="020B0604020202020204" pitchFamily="34" charset="0"/>
              </a:rPr>
              <a:t>0.1, 2.5 	and </a:t>
            </a:r>
            <a:r>
              <a:rPr lang="en-US" sz="4400" dirty="0">
                <a:latin typeface="Arial" panose="020B0604020202020204" pitchFamily="34" charset="0"/>
                <a:cs typeface="Arial" panose="020B0604020202020204" pitchFamily="34" charset="0"/>
              </a:rPr>
              <a:t>4.1.6 and 0.625 </a:t>
            </a:r>
            <a:br>
              <a:rPr lang="en-US" sz="4400" dirty="0">
                <a:latin typeface="Arial" panose="020B0604020202020204" pitchFamily="34" charset="0"/>
                <a:cs typeface="Arial" panose="020B0604020202020204" pitchFamily="34" charset="0"/>
              </a:rPr>
            </a:br>
            <a:r>
              <a:rPr lang="en-US" sz="4400" dirty="0" smtClean="0">
                <a:solidFill>
                  <a:srgbClr val="C00000"/>
                </a:solidFill>
                <a:latin typeface="Arial" panose="020B0604020202020204" pitchFamily="34" charset="0"/>
                <a:cs typeface="Arial" panose="020B0604020202020204" pitchFamily="34" charset="0"/>
              </a:rPr>
              <a:t>b.</a:t>
            </a:r>
            <a:r>
              <a:rPr lang="en-US" sz="4400" dirty="0" smtClean="0">
                <a:latin typeface="Arial" panose="020B0604020202020204" pitchFamily="34" charset="0"/>
                <a:cs typeface="Arial" panose="020B0604020202020204" pitchFamily="34" charset="0"/>
              </a:rPr>
              <a:t>	Students</a:t>
            </a:r>
            <a:r>
              <a:rPr lang="en-US" sz="4400" dirty="0">
                <a:latin typeface="Arial" panose="020B0604020202020204" pitchFamily="34" charset="0"/>
                <a:cs typeface="Arial" panose="020B0604020202020204" pitchFamily="34" charset="0"/>
              </a:rPr>
              <a:t>' own answers</a:t>
            </a:r>
          </a:p>
        </p:txBody>
      </p:sp>
    </p:spTree>
    <p:extLst>
      <p:ext uri="{BB962C8B-B14F-4D97-AF65-F5344CB8AC3E}">
        <p14:creationId xmlns:p14="http://schemas.microsoft.com/office/powerpoint/2010/main" val="3909264113"/>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704856" cy="648072"/>
          </a:xfrm>
        </p:spPr>
        <p:txBody>
          <a:bodyPr>
            <a:noAutofit/>
          </a:bodyPr>
          <a:lstStyle/>
          <a:p>
            <a:r>
              <a:rPr lang="en-GB" sz="2400" dirty="0" smtClean="0">
                <a:latin typeface="Arial" panose="020B0604020202020204" pitchFamily="34" charset="0"/>
                <a:cs typeface="Arial" panose="020B0604020202020204" pitchFamily="34" charset="0"/>
              </a:rPr>
              <a:t>19.7 – </a:t>
            </a:r>
            <a:r>
              <a:rPr lang="en-US" sz="2400" dirty="0" smtClean="0">
                <a:latin typeface="Arial" panose="020B0604020202020204" pitchFamily="34" charset="0"/>
                <a:cs typeface="Arial" panose="020B0604020202020204" pitchFamily="34" charset="0"/>
              </a:rPr>
              <a:t>Reflecting &amp; Stretching  Graphs of Functions</a:t>
            </a:r>
            <a:endParaRPr lang="en-GB" sz="24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710</a:t>
            </a:r>
            <a:endParaRPr lang="en-GB" sz="1400" b="1" dirty="0">
              <a:latin typeface="Calibri" panose="020F0502020204030204" pitchFamily="34" charset="0"/>
            </a:endParaRPr>
          </a:p>
        </p:txBody>
      </p:sp>
      <p:sp>
        <p:nvSpPr>
          <p:cNvPr id="3" name="Rectangle 2"/>
          <p:cNvSpPr/>
          <p:nvPr/>
        </p:nvSpPr>
        <p:spPr>
          <a:xfrm>
            <a:off x="165402" y="1124744"/>
            <a:ext cx="8741188" cy="646331"/>
          </a:xfrm>
          <a:prstGeom prst="rect">
            <a:avLst/>
          </a:prstGeom>
        </p:spPr>
        <p:txBody>
          <a:bodyPr wrap="square">
            <a:spAutoFit/>
          </a:bodyPr>
          <a:lstStyle/>
          <a:p>
            <a:pPr marL="742950" indent="-742950">
              <a:spcAft>
                <a:spcPts val="600"/>
              </a:spcAft>
              <a:buClr>
                <a:srgbClr val="C00000"/>
              </a:buClr>
              <a:buFont typeface="+mj-lt"/>
              <a:buAutoNum type="arabicPeriod" startAt="9"/>
              <a:tabLst>
                <a:tab pos="1138238" algn="l"/>
                <a:tab pos="2916238" algn="l"/>
                <a:tab pos="5434013" algn="l"/>
                <a:tab pos="7027863" algn="l"/>
              </a:tabLst>
            </a:pPr>
            <a:r>
              <a:rPr lang="en-US" sz="3600" dirty="0" smtClean="0">
                <a:solidFill>
                  <a:srgbClr val="C00000"/>
                </a:solidFill>
                <a:latin typeface="Arial" panose="020B0604020202020204" pitchFamily="34" charset="0"/>
                <a:cs typeface="Arial" panose="020B0604020202020204" pitchFamily="34" charset="0"/>
              </a:rPr>
              <a:t> </a:t>
            </a:r>
            <a:endParaRPr lang="en-US" sz="36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79712" y="1134412"/>
            <a:ext cx="5287414" cy="5517297"/>
          </a:xfrm>
          <a:prstGeom prst="rect">
            <a:avLst/>
          </a:prstGeom>
        </p:spPr>
      </p:pic>
    </p:spTree>
    <p:extLst>
      <p:ext uri="{BB962C8B-B14F-4D97-AF65-F5344CB8AC3E}">
        <p14:creationId xmlns:p14="http://schemas.microsoft.com/office/powerpoint/2010/main" val="3975189200"/>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704856" cy="648072"/>
          </a:xfrm>
        </p:spPr>
        <p:txBody>
          <a:bodyPr>
            <a:noAutofit/>
          </a:bodyPr>
          <a:lstStyle/>
          <a:p>
            <a:r>
              <a:rPr lang="en-GB" sz="2400" dirty="0" smtClean="0">
                <a:latin typeface="Arial" panose="020B0604020202020204" pitchFamily="34" charset="0"/>
                <a:cs typeface="Arial" panose="020B0604020202020204" pitchFamily="34" charset="0"/>
              </a:rPr>
              <a:t>19.7 – </a:t>
            </a:r>
            <a:r>
              <a:rPr lang="en-US" sz="2400" dirty="0" smtClean="0">
                <a:latin typeface="Arial" panose="020B0604020202020204" pitchFamily="34" charset="0"/>
                <a:cs typeface="Arial" panose="020B0604020202020204" pitchFamily="34" charset="0"/>
              </a:rPr>
              <a:t>Reflecting &amp; Stretching  Graphs of Functions</a:t>
            </a:r>
            <a:endParaRPr lang="en-GB" sz="24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711</a:t>
            </a:r>
            <a:endParaRPr lang="en-GB" sz="1400" b="1" dirty="0">
              <a:latin typeface="Calibri" panose="020F0502020204030204" pitchFamily="34" charset="0"/>
            </a:endParaRPr>
          </a:p>
        </p:txBody>
      </p:sp>
      <p:sp>
        <p:nvSpPr>
          <p:cNvPr id="3" name="Rectangle 2"/>
          <p:cNvSpPr/>
          <p:nvPr/>
        </p:nvSpPr>
        <p:spPr>
          <a:xfrm>
            <a:off x="165402" y="1124744"/>
            <a:ext cx="8741188" cy="646331"/>
          </a:xfrm>
          <a:prstGeom prst="rect">
            <a:avLst/>
          </a:prstGeom>
        </p:spPr>
        <p:txBody>
          <a:bodyPr wrap="square">
            <a:spAutoFit/>
          </a:bodyPr>
          <a:lstStyle/>
          <a:p>
            <a:pPr marL="742950" indent="-742950">
              <a:spcAft>
                <a:spcPts val="600"/>
              </a:spcAft>
              <a:buClr>
                <a:srgbClr val="C00000"/>
              </a:buClr>
              <a:buFont typeface="+mj-lt"/>
              <a:buAutoNum type="arabicPeriod" startAt="10"/>
              <a:tabLst>
                <a:tab pos="1138238" algn="l"/>
                <a:tab pos="2916238" algn="l"/>
                <a:tab pos="5434013" algn="l"/>
                <a:tab pos="7027863" algn="l"/>
              </a:tabLst>
            </a:pPr>
            <a:r>
              <a:rPr lang="en-US" sz="3600" dirty="0" smtClean="0">
                <a:solidFill>
                  <a:srgbClr val="C00000"/>
                </a:solidFill>
                <a:latin typeface="Arial" panose="020B0604020202020204" pitchFamily="34" charset="0"/>
                <a:cs typeface="Arial" panose="020B0604020202020204" pitchFamily="34" charset="0"/>
              </a:rPr>
              <a:t> </a:t>
            </a:r>
            <a:endParaRPr lang="en-US" sz="36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00723" y="1137508"/>
            <a:ext cx="5191557" cy="5522937"/>
          </a:xfrm>
          <a:prstGeom prst="rect">
            <a:avLst/>
          </a:prstGeom>
        </p:spPr>
      </p:pic>
    </p:spTree>
    <p:extLst>
      <p:ext uri="{BB962C8B-B14F-4D97-AF65-F5344CB8AC3E}">
        <p14:creationId xmlns:p14="http://schemas.microsoft.com/office/powerpoint/2010/main" val="2576470771"/>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704856" cy="648072"/>
          </a:xfrm>
        </p:spPr>
        <p:txBody>
          <a:bodyPr>
            <a:noAutofit/>
          </a:bodyPr>
          <a:lstStyle/>
          <a:p>
            <a:r>
              <a:rPr lang="en-GB" sz="2400" dirty="0" smtClean="0">
                <a:latin typeface="Arial" panose="020B0604020202020204" pitchFamily="34" charset="0"/>
                <a:cs typeface="Arial" panose="020B0604020202020204" pitchFamily="34" charset="0"/>
              </a:rPr>
              <a:t>19.7 – </a:t>
            </a:r>
            <a:r>
              <a:rPr lang="en-US" sz="2400" dirty="0" smtClean="0">
                <a:latin typeface="Arial" panose="020B0604020202020204" pitchFamily="34" charset="0"/>
                <a:cs typeface="Arial" panose="020B0604020202020204" pitchFamily="34" charset="0"/>
              </a:rPr>
              <a:t>Reflecting &amp; Stretching  Graphs of Functions</a:t>
            </a:r>
            <a:endParaRPr lang="en-GB" sz="24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711</a:t>
            </a:r>
            <a:endParaRPr lang="en-GB" sz="1400" b="1" dirty="0">
              <a:latin typeface="Calibri" panose="020F0502020204030204" pitchFamily="34" charset="0"/>
            </a:endParaRPr>
          </a:p>
        </p:txBody>
      </p:sp>
      <p:sp>
        <p:nvSpPr>
          <p:cNvPr id="3" name="Rectangle 2"/>
          <p:cNvSpPr/>
          <p:nvPr/>
        </p:nvSpPr>
        <p:spPr>
          <a:xfrm>
            <a:off x="165402" y="1124744"/>
            <a:ext cx="8741188" cy="5709255"/>
          </a:xfrm>
          <a:prstGeom prst="rect">
            <a:avLst/>
          </a:prstGeom>
        </p:spPr>
        <p:txBody>
          <a:bodyPr wrap="square">
            <a:spAutoFit/>
          </a:bodyPr>
          <a:lstStyle/>
          <a:p>
            <a:pPr marL="742950" indent="-742950">
              <a:spcAft>
                <a:spcPts val="600"/>
              </a:spcAft>
              <a:buClr>
                <a:srgbClr val="C00000"/>
              </a:buClr>
              <a:buFont typeface="+mj-lt"/>
              <a:buAutoNum type="arabicPeriod" startAt="11"/>
              <a:tabLst>
                <a:tab pos="1138238" algn="l"/>
                <a:tab pos="2916238" algn="l"/>
                <a:tab pos="5434013" algn="l"/>
                <a:tab pos="7027863" algn="l"/>
              </a:tabLst>
            </a:pPr>
            <a:r>
              <a:rPr lang="en-US" sz="4000" dirty="0" smtClean="0">
                <a:solidFill>
                  <a:srgbClr val="C00000"/>
                </a:solidFill>
                <a:latin typeface="Arial" panose="020B0604020202020204" pitchFamily="34" charset="0"/>
                <a:cs typeface="Arial" panose="020B0604020202020204" pitchFamily="34" charset="0"/>
              </a:rPr>
              <a:t/>
            </a:r>
            <a:br>
              <a:rPr lang="en-US" sz="4000" dirty="0" smtClean="0">
                <a:solidFill>
                  <a:srgbClr val="C00000"/>
                </a:solidFill>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
            </a:r>
            <a:br>
              <a:rPr lang="en-US" sz="4000" dirty="0" smtClean="0">
                <a:solidFill>
                  <a:srgbClr val="C00000"/>
                </a:solidFill>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
            </a:r>
            <a:br>
              <a:rPr lang="en-US" sz="4000" dirty="0" smtClean="0">
                <a:solidFill>
                  <a:srgbClr val="C00000"/>
                </a:solidFill>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
            </a:r>
            <a:br>
              <a:rPr lang="en-US" sz="4000" dirty="0" smtClean="0">
                <a:solidFill>
                  <a:srgbClr val="C00000"/>
                </a:solidFill>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
            </a:r>
            <a:br>
              <a:rPr lang="en-US" sz="4000" dirty="0" smtClean="0">
                <a:solidFill>
                  <a:srgbClr val="C00000"/>
                </a:solidFill>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
            </a:r>
            <a:br>
              <a:rPr lang="en-US" sz="4000" dirty="0" smtClean="0">
                <a:solidFill>
                  <a:srgbClr val="C00000"/>
                </a:solidFill>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
            </a:r>
            <a:br>
              <a:rPr lang="en-US" sz="4000" dirty="0" smtClean="0">
                <a:solidFill>
                  <a:srgbClr val="C00000"/>
                </a:solidFill>
                <a:latin typeface="Arial" panose="020B0604020202020204" pitchFamily="34" charset="0"/>
                <a:cs typeface="Arial" panose="020B0604020202020204" pitchFamily="34" charset="0"/>
              </a:rPr>
            </a:br>
            <a:endParaRPr lang="en-US" sz="4000" dirty="0" smtClean="0">
              <a:solidFill>
                <a:srgbClr val="C00000"/>
              </a:solidFill>
              <a:latin typeface="Arial" panose="020B0604020202020204" pitchFamily="34" charset="0"/>
              <a:cs typeface="Arial" panose="020B0604020202020204" pitchFamily="34" charset="0"/>
            </a:endParaRPr>
          </a:p>
          <a:p>
            <a:pPr marL="742950" indent="-742950">
              <a:spcAft>
                <a:spcPts val="600"/>
              </a:spcAft>
              <a:buClr>
                <a:srgbClr val="C00000"/>
              </a:buClr>
              <a:buFont typeface="+mj-lt"/>
              <a:buAutoNum type="arabicPeriod" startAt="11"/>
              <a:tabLst>
                <a:tab pos="1138238" algn="l"/>
                <a:tab pos="2916238" algn="l"/>
                <a:tab pos="4865688" algn="l"/>
                <a:tab pos="7027863" algn="l"/>
              </a:tabLst>
            </a:pPr>
            <a:r>
              <a:rPr lang="en-US" sz="4000" dirty="0" smtClean="0">
                <a:solidFill>
                  <a:srgbClr val="C00000"/>
                </a:solidFill>
                <a:latin typeface="Arial" panose="020B0604020202020204" pitchFamily="34" charset="0"/>
                <a:cs typeface="Arial" panose="020B0604020202020204" pitchFamily="34" charset="0"/>
              </a:rPr>
              <a:t>a.  </a:t>
            </a:r>
            <a:r>
              <a:rPr lang="en-US" sz="4000" dirty="0" smtClean="0">
                <a:latin typeface="Arial" panose="020B0604020202020204" pitchFamily="34" charset="0"/>
                <a:cs typeface="Arial" panose="020B0604020202020204" pitchFamily="34" charset="0"/>
              </a:rPr>
              <a:t>D</a:t>
            </a:r>
            <a:r>
              <a:rPr lang="en-US" sz="4000" dirty="0" smtClean="0">
                <a:solidFill>
                  <a:srgbClr val="C00000"/>
                </a:solidFill>
                <a:latin typeface="Arial" panose="020B0604020202020204" pitchFamily="34" charset="0"/>
                <a:cs typeface="Arial" panose="020B0604020202020204" pitchFamily="34" charset="0"/>
              </a:rPr>
              <a:t>	b. </a:t>
            </a:r>
            <a:r>
              <a:rPr lang="en-US" sz="4000" dirty="0" smtClean="0">
                <a:latin typeface="Arial" panose="020B0604020202020204" pitchFamily="34" charset="0"/>
                <a:cs typeface="Arial" panose="020B0604020202020204" pitchFamily="34" charset="0"/>
              </a:rPr>
              <a:t>C</a:t>
            </a:r>
            <a:r>
              <a:rPr lang="en-US" sz="4000" dirty="0" smtClean="0">
                <a:solidFill>
                  <a:srgbClr val="C00000"/>
                </a:solidFill>
                <a:latin typeface="Arial" panose="020B0604020202020204" pitchFamily="34" charset="0"/>
                <a:cs typeface="Arial" panose="020B0604020202020204" pitchFamily="34" charset="0"/>
              </a:rPr>
              <a:t>	c. </a:t>
            </a:r>
            <a:r>
              <a:rPr lang="en-US" sz="4000" dirty="0" smtClean="0">
                <a:latin typeface="Arial" panose="020B0604020202020204" pitchFamily="34" charset="0"/>
                <a:cs typeface="Arial" panose="020B0604020202020204" pitchFamily="34" charset="0"/>
              </a:rPr>
              <a:t>B</a:t>
            </a:r>
            <a:r>
              <a:rPr lang="en-US" sz="4000" dirty="0" smtClean="0">
                <a:solidFill>
                  <a:srgbClr val="C00000"/>
                </a:solidFill>
                <a:latin typeface="Arial" panose="020B0604020202020204" pitchFamily="34" charset="0"/>
                <a:cs typeface="Arial" panose="020B0604020202020204" pitchFamily="34" charset="0"/>
              </a:rPr>
              <a:t>	d. </a:t>
            </a:r>
            <a:r>
              <a:rPr lang="en-US" sz="4000" dirty="0" smtClean="0">
                <a:latin typeface="Arial" panose="020B0604020202020204" pitchFamily="34" charset="0"/>
                <a:cs typeface="Arial" panose="020B0604020202020204" pitchFamily="34" charset="0"/>
              </a:rPr>
              <a:t>A</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19672" y="1124744"/>
            <a:ext cx="6411321" cy="4902780"/>
          </a:xfrm>
          <a:prstGeom prst="rect">
            <a:avLst/>
          </a:prstGeom>
        </p:spPr>
      </p:pic>
    </p:spTree>
    <p:extLst>
      <p:ext uri="{BB962C8B-B14F-4D97-AF65-F5344CB8AC3E}">
        <p14:creationId xmlns:p14="http://schemas.microsoft.com/office/powerpoint/2010/main" val="3283524306"/>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704856" cy="648072"/>
          </a:xfrm>
        </p:spPr>
        <p:txBody>
          <a:bodyPr>
            <a:noAutofit/>
          </a:bodyPr>
          <a:lstStyle/>
          <a:p>
            <a:r>
              <a:rPr lang="en-GB" sz="2400" dirty="0" smtClean="0">
                <a:latin typeface="Arial" panose="020B0604020202020204" pitchFamily="34" charset="0"/>
                <a:cs typeface="Arial" panose="020B0604020202020204" pitchFamily="34" charset="0"/>
              </a:rPr>
              <a:t>19.7 – </a:t>
            </a:r>
            <a:r>
              <a:rPr lang="en-US" sz="2400" dirty="0" smtClean="0">
                <a:latin typeface="Arial" panose="020B0604020202020204" pitchFamily="34" charset="0"/>
                <a:cs typeface="Arial" panose="020B0604020202020204" pitchFamily="34" charset="0"/>
              </a:rPr>
              <a:t>Reflecting &amp; Stretching  Graphs of Functions</a:t>
            </a:r>
            <a:endParaRPr lang="en-GB" sz="24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711</a:t>
            </a:r>
            <a:endParaRPr lang="en-GB" sz="1400" b="1" dirty="0">
              <a:latin typeface="Calibri" panose="020F0502020204030204" pitchFamily="34" charset="0"/>
            </a:endParaRPr>
          </a:p>
        </p:txBody>
      </p:sp>
      <p:sp>
        <p:nvSpPr>
          <p:cNvPr id="3" name="Rectangle 2"/>
          <p:cNvSpPr/>
          <p:nvPr/>
        </p:nvSpPr>
        <p:spPr>
          <a:xfrm>
            <a:off x="165402" y="1124744"/>
            <a:ext cx="8741188" cy="5632311"/>
          </a:xfrm>
          <a:prstGeom prst="rect">
            <a:avLst/>
          </a:prstGeom>
        </p:spPr>
        <p:txBody>
          <a:bodyPr wrap="square">
            <a:spAutoFit/>
          </a:bodyPr>
          <a:lstStyle/>
          <a:p>
            <a:pPr marL="742950" indent="-742950">
              <a:spcAft>
                <a:spcPts val="600"/>
              </a:spcAft>
              <a:buClr>
                <a:srgbClr val="C00000"/>
              </a:buClr>
              <a:buFont typeface="+mj-lt"/>
              <a:buAutoNum type="arabicPeriod" startAt="13"/>
              <a:tabLst>
                <a:tab pos="1138238" algn="l"/>
                <a:tab pos="3657600" algn="l"/>
                <a:tab pos="5434013" algn="l"/>
                <a:tab pos="7027863" algn="l"/>
              </a:tabLst>
            </a:pPr>
            <a:r>
              <a:rPr lang="en-US" sz="4000" dirty="0" smtClean="0">
                <a:solidFill>
                  <a:srgbClr val="C00000"/>
                </a:solidFill>
                <a:latin typeface="Arial" panose="020B0604020202020204" pitchFamily="34" charset="0"/>
                <a:cs typeface="Arial" panose="020B0604020202020204" pitchFamily="34" charset="0"/>
              </a:rPr>
              <a:t> a.</a:t>
            </a:r>
            <a:br>
              <a:rPr lang="en-US" sz="4000" dirty="0" smtClean="0">
                <a:solidFill>
                  <a:srgbClr val="C00000"/>
                </a:solidFill>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
            </a:r>
            <a:br>
              <a:rPr lang="en-US" sz="4000" dirty="0" smtClean="0">
                <a:solidFill>
                  <a:srgbClr val="C00000"/>
                </a:solidFill>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
            </a:r>
            <a:br>
              <a:rPr lang="en-US" sz="4000" dirty="0" smtClean="0">
                <a:solidFill>
                  <a:srgbClr val="C00000"/>
                </a:solidFill>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
            </a:r>
            <a:br>
              <a:rPr lang="en-US" sz="4000" dirty="0" smtClean="0">
                <a:solidFill>
                  <a:srgbClr val="C00000"/>
                </a:solidFill>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
            </a:r>
            <a:br>
              <a:rPr lang="en-US" sz="4000" dirty="0" smtClean="0">
                <a:solidFill>
                  <a:srgbClr val="C00000"/>
                </a:solidFill>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
            </a:r>
            <a:br>
              <a:rPr lang="en-US" sz="4000" dirty="0" smtClean="0">
                <a:solidFill>
                  <a:srgbClr val="C00000"/>
                </a:solidFill>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
            </a:r>
            <a:br>
              <a:rPr lang="en-US" sz="4000" dirty="0" smtClean="0">
                <a:solidFill>
                  <a:srgbClr val="C00000"/>
                </a:solidFill>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b. </a:t>
            </a:r>
            <a:r>
              <a:rPr lang="en-US" sz="4000" dirty="0" smtClean="0">
                <a:latin typeface="Arial" panose="020B0604020202020204" pitchFamily="34" charset="0"/>
                <a:cs typeface="Arial" panose="020B0604020202020204" pitchFamily="34" charset="0"/>
              </a:rPr>
              <a:t>(0, 4)</a:t>
            </a:r>
            <a:r>
              <a:rPr lang="en-US" sz="4000" dirty="0" smtClean="0">
                <a:solidFill>
                  <a:srgbClr val="C00000"/>
                </a:solidFill>
                <a:latin typeface="Arial" panose="020B0604020202020204" pitchFamily="34" charset="0"/>
                <a:cs typeface="Arial" panose="020B0604020202020204" pitchFamily="34" charset="0"/>
              </a:rPr>
              <a:t>	c. </a:t>
            </a:r>
            <a:r>
              <a:rPr lang="en-US" sz="4000" dirty="0" smtClean="0">
                <a:latin typeface="Arial" panose="020B0604020202020204" pitchFamily="34" charset="0"/>
                <a:cs typeface="Arial" panose="020B0604020202020204" pitchFamily="34" charset="0"/>
              </a:rPr>
              <a:t>(-1, 0) and (1, 0)</a:t>
            </a:r>
            <a:r>
              <a:rPr lang="en-US" sz="4000" dirty="0">
                <a:latin typeface="Arial" panose="020B0604020202020204" pitchFamily="34" charset="0"/>
                <a:cs typeface="Arial" panose="020B0604020202020204" pitchFamily="34" charset="0"/>
              </a:rPr>
              <a:t/>
            </a:r>
            <a:br>
              <a:rPr lang="en-US" sz="4000" dirty="0">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d.</a:t>
            </a:r>
            <a:r>
              <a:rPr lang="en-US" sz="4000" dirty="0" smtClean="0">
                <a:latin typeface="Arial" panose="020B0604020202020204" pitchFamily="34" charset="0"/>
                <a:cs typeface="Arial" panose="020B0604020202020204" pitchFamily="34" charset="0"/>
              </a:rPr>
              <a:t> The </a:t>
            </a:r>
            <a:r>
              <a:rPr lang="en-US" sz="4000" i="1" dirty="0" smtClean="0">
                <a:latin typeface="Arial" panose="020B0604020202020204" pitchFamily="34" charset="0"/>
                <a:cs typeface="Arial" panose="020B0604020202020204" pitchFamily="34" charset="0"/>
              </a:rPr>
              <a:t>x</a:t>
            </a:r>
            <a:r>
              <a:rPr lang="en-US" sz="4000" baseline="30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 term is negative.</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68303" y="1124744"/>
            <a:ext cx="4722060" cy="4233569"/>
          </a:xfrm>
          <a:prstGeom prst="rect">
            <a:avLst/>
          </a:prstGeom>
        </p:spPr>
      </p:pic>
    </p:spTree>
    <p:extLst>
      <p:ext uri="{BB962C8B-B14F-4D97-AF65-F5344CB8AC3E}">
        <p14:creationId xmlns:p14="http://schemas.microsoft.com/office/powerpoint/2010/main" val="4013841745"/>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Problem-Solving</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711</a:t>
            </a:r>
            <a:endParaRPr lang="en-GB" sz="1400" b="1" dirty="0">
              <a:latin typeface="Calibri" panose="020F0502020204030204" pitchFamily="34" charset="0"/>
            </a:endParaRPr>
          </a:p>
        </p:txBody>
      </p:sp>
      <p:sp>
        <p:nvSpPr>
          <p:cNvPr id="3" name="Rectangle 2"/>
          <p:cNvSpPr/>
          <p:nvPr/>
        </p:nvSpPr>
        <p:spPr>
          <a:xfrm>
            <a:off x="251520" y="1253073"/>
            <a:ext cx="8568952" cy="5164491"/>
          </a:xfrm>
          <a:prstGeom prst="rect">
            <a:avLst/>
          </a:prstGeom>
        </p:spPr>
        <p:txBody>
          <a:bodyPr wrap="square">
            <a:spAutoFit/>
          </a:bodyPr>
          <a:lstStyle/>
          <a:p>
            <a:pPr marL="517525" indent="-517525">
              <a:spcAft>
                <a:spcPts val="600"/>
              </a:spcAft>
              <a:buClr>
                <a:srgbClr val="C00000"/>
              </a:buClr>
              <a:buFont typeface="+mj-lt"/>
              <a:buAutoNum type="arabicPeriod"/>
              <a:tabLst>
                <a:tab pos="1138238" algn="l"/>
                <a:tab pos="3657600" algn="l"/>
                <a:tab pos="5434013" algn="l"/>
                <a:tab pos="7027863" algn="l"/>
              </a:tabLst>
            </a:pPr>
            <a:r>
              <a:rPr lang="en-US" sz="2880" dirty="0" smtClean="0">
                <a:latin typeface="Arial" panose="020B0604020202020204" pitchFamily="34" charset="0"/>
                <a:cs typeface="Arial" panose="020B0604020202020204" pitchFamily="34" charset="0"/>
              </a:rPr>
              <a:t>Total </a:t>
            </a:r>
            <a:r>
              <a:rPr lang="en-US" sz="2880" dirty="0">
                <a:latin typeface="Arial" panose="020B0604020202020204" pitchFamily="34" charset="0"/>
                <a:cs typeface="Arial" panose="020B0604020202020204" pitchFamily="34" charset="0"/>
              </a:rPr>
              <a:t>number of cases: </a:t>
            </a:r>
            <a:r>
              <a:rPr lang="en-US" sz="2880" dirty="0" smtClean="0">
                <a:latin typeface="Arial" panose="020B0604020202020204" pitchFamily="34" charset="0"/>
                <a:cs typeface="Arial" panose="020B0604020202020204" pitchFamily="34" charset="0"/>
              </a:rPr>
              <a:t>7, 14, 28, 56, 112</a:t>
            </a:r>
            <a:r>
              <a:rPr lang="en-US" sz="2880" dirty="0">
                <a:latin typeface="Arial" panose="020B0604020202020204" pitchFamily="34" charset="0"/>
                <a:cs typeface="Arial" panose="020B0604020202020204" pitchFamily="34" charset="0"/>
              </a:rPr>
              <a:t>. Day 4.</a:t>
            </a:r>
          </a:p>
          <a:p>
            <a:pPr marL="517525" indent="-517525">
              <a:spcAft>
                <a:spcPts val="600"/>
              </a:spcAft>
              <a:buClr>
                <a:srgbClr val="C00000"/>
              </a:buClr>
              <a:buFont typeface="+mj-lt"/>
              <a:buAutoNum type="arabicPeriod"/>
              <a:tabLst>
                <a:tab pos="1138238" algn="l"/>
                <a:tab pos="3657600" algn="l"/>
                <a:tab pos="5434013" algn="l"/>
                <a:tab pos="7027863" algn="l"/>
              </a:tabLst>
            </a:pPr>
            <a:r>
              <a:rPr lang="en-US" sz="2880" dirty="0" smtClean="0">
                <a:solidFill>
                  <a:srgbClr val="C00000"/>
                </a:solidFill>
                <a:latin typeface="Arial" panose="020B0604020202020204" pitchFamily="34" charset="0"/>
                <a:cs typeface="Arial" panose="020B0604020202020204" pitchFamily="34" charset="0"/>
              </a:rPr>
              <a:t>a.</a:t>
            </a:r>
            <a:r>
              <a:rPr lang="en-US" sz="2880" dirty="0" smtClean="0">
                <a:latin typeface="Arial" panose="020B0604020202020204" pitchFamily="34" charset="0"/>
                <a:cs typeface="Arial" panose="020B0604020202020204" pitchFamily="34" charset="0"/>
              </a:rPr>
              <a:t> </a:t>
            </a:r>
            <a:r>
              <a:rPr lang="en-US" sz="2880" i="1" dirty="0">
                <a:latin typeface="Arial" panose="020B0604020202020204" pitchFamily="34" charset="0"/>
                <a:cs typeface="Arial" panose="020B0604020202020204" pitchFamily="34" charset="0"/>
              </a:rPr>
              <a:t>A</a:t>
            </a:r>
            <a:r>
              <a:rPr lang="en-US" sz="2880" dirty="0">
                <a:latin typeface="Arial" panose="020B0604020202020204" pitchFamily="34" charset="0"/>
                <a:cs typeface="Arial" panose="020B0604020202020204" pitchFamily="34" charset="0"/>
              </a:rPr>
              <a:t> = 3. </a:t>
            </a:r>
            <a:r>
              <a:rPr lang="en-US" sz="2880" dirty="0" smtClean="0">
                <a:latin typeface="Arial" panose="020B0604020202020204" pitchFamily="34" charset="0"/>
                <a:cs typeface="Arial" panose="020B0604020202020204" pitchFamily="34" charset="0"/>
              </a:rPr>
              <a:t>	</a:t>
            </a:r>
            <a:r>
              <a:rPr lang="en-US" sz="2880" dirty="0" smtClean="0">
                <a:solidFill>
                  <a:srgbClr val="C00000"/>
                </a:solidFill>
                <a:latin typeface="Arial" panose="020B0604020202020204" pitchFamily="34" charset="0"/>
                <a:cs typeface="Arial" panose="020B0604020202020204" pitchFamily="34" charset="0"/>
              </a:rPr>
              <a:t>b.</a:t>
            </a:r>
            <a:r>
              <a:rPr lang="en-US" sz="2880" dirty="0" smtClean="0">
                <a:latin typeface="Arial" panose="020B0604020202020204" pitchFamily="34" charset="0"/>
                <a:cs typeface="Arial" panose="020B0604020202020204" pitchFamily="34" charset="0"/>
              </a:rPr>
              <a:t> </a:t>
            </a:r>
            <a:r>
              <a:rPr lang="en-US" sz="2880" i="1" dirty="0" smtClean="0">
                <a:latin typeface="Arial" panose="020B0604020202020204" pitchFamily="34" charset="0"/>
                <a:cs typeface="Arial" panose="020B0604020202020204" pitchFamily="34" charset="0"/>
              </a:rPr>
              <a:t>B</a:t>
            </a:r>
            <a:r>
              <a:rPr lang="en-US" sz="2880" dirty="0" smtClean="0">
                <a:latin typeface="Arial" panose="020B0604020202020204" pitchFamily="34" charset="0"/>
                <a:cs typeface="Arial" panose="020B0604020202020204" pitchFamily="34" charset="0"/>
              </a:rPr>
              <a:t> </a:t>
            </a:r>
            <a:r>
              <a:rPr lang="en-US" sz="2880" dirty="0">
                <a:latin typeface="Arial" panose="020B0604020202020204" pitchFamily="34" charset="0"/>
                <a:cs typeface="Arial" panose="020B0604020202020204" pitchFamily="34" charset="0"/>
              </a:rPr>
              <a:t>= </a:t>
            </a:r>
            <a:r>
              <a:rPr lang="en-US" sz="2880" dirty="0" smtClean="0">
                <a:latin typeface="Arial" panose="020B0604020202020204" pitchFamily="34" charset="0"/>
                <a:cs typeface="Arial" panose="020B0604020202020204" pitchFamily="34" charset="0"/>
              </a:rPr>
              <a:t>2.8.</a:t>
            </a:r>
          </a:p>
          <a:p>
            <a:pPr marL="974725" lvl="2" indent="-457200">
              <a:spcAft>
                <a:spcPts val="600"/>
              </a:spcAft>
              <a:buClr>
                <a:srgbClr val="C00000"/>
              </a:buClr>
              <a:buFont typeface="+mj-lt"/>
              <a:buAutoNum type="alphaLcPeriod" startAt="2"/>
              <a:tabLst>
                <a:tab pos="1138238" algn="l"/>
                <a:tab pos="3657600" algn="l"/>
                <a:tab pos="5434013" algn="l"/>
                <a:tab pos="7027863" algn="l"/>
              </a:tabLst>
            </a:pPr>
            <a:r>
              <a:rPr lang="en-US" sz="2880" dirty="0" smtClean="0">
                <a:latin typeface="Arial" panose="020B0604020202020204" pitchFamily="34" charset="0"/>
                <a:cs typeface="Arial" panose="020B0604020202020204" pitchFamily="34" charset="0"/>
              </a:rPr>
              <a:t>It </a:t>
            </a:r>
            <a:r>
              <a:rPr lang="en-US" sz="2880" dirty="0">
                <a:latin typeface="Arial" panose="020B0604020202020204" pitchFamily="34" charset="0"/>
                <a:cs typeface="Arial" panose="020B0604020202020204" pitchFamily="34" charset="0"/>
              </a:rPr>
              <a:t>is more urgent to send more staff as they will be needed on day 6, whereas the extra supplies will not be needed until day 7.</a:t>
            </a:r>
          </a:p>
          <a:p>
            <a:pPr marL="517525" indent="-517525">
              <a:spcAft>
                <a:spcPts val="600"/>
              </a:spcAft>
              <a:buClr>
                <a:srgbClr val="C00000"/>
              </a:buClr>
              <a:buFont typeface="+mj-lt"/>
              <a:buAutoNum type="arabicPeriod"/>
              <a:tabLst>
                <a:tab pos="1138238" algn="l"/>
                <a:tab pos="3657600" algn="l"/>
                <a:tab pos="5434013" algn="l"/>
                <a:tab pos="7027863" algn="l"/>
              </a:tabLst>
            </a:pPr>
            <a:r>
              <a:rPr lang="en-US" sz="2880" dirty="0" smtClean="0">
                <a:latin typeface="Arial" panose="020B0604020202020204" pitchFamily="34" charset="0"/>
                <a:cs typeface="Arial" panose="020B0604020202020204" pitchFamily="34" charset="0"/>
              </a:rPr>
              <a:t>Over </a:t>
            </a:r>
            <a:r>
              <a:rPr lang="en-US" sz="2880" dirty="0">
                <a:latin typeface="Arial" panose="020B0604020202020204" pitchFamily="34" charset="0"/>
                <a:cs typeface="Arial" panose="020B0604020202020204" pitchFamily="34" charset="0"/>
              </a:rPr>
              <a:t>time there will be fewer people who have not yet caught the disease. This model also does not include people who recover (or die) from the disease. Finally, the value of </a:t>
            </a:r>
            <a:r>
              <a:rPr lang="en-US" sz="2880" i="1" dirty="0">
                <a:latin typeface="Arial" panose="020B0604020202020204" pitchFamily="34" charset="0"/>
                <a:cs typeface="Arial" panose="020B0604020202020204" pitchFamily="34" charset="0"/>
              </a:rPr>
              <a:t>B</a:t>
            </a:r>
            <a:r>
              <a:rPr lang="en-US" sz="2880" dirty="0">
                <a:latin typeface="Arial" panose="020B0604020202020204" pitchFamily="34" charset="0"/>
                <a:cs typeface="Arial" panose="020B0604020202020204" pitchFamily="34" charset="0"/>
              </a:rPr>
              <a:t> might be influenced by human response to the illness (for example through the use of quarantine).</a:t>
            </a:r>
            <a:endParaRPr lang="en-US" sz="288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8755088"/>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Check-Up</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711</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53073"/>
                <a:ext cx="8568952" cy="4565737"/>
              </a:xfrm>
              <a:prstGeom prst="rect">
                <a:avLst/>
              </a:prstGeom>
            </p:spPr>
            <p:txBody>
              <a:bodyPr wrap="square">
                <a:spAutoFit/>
              </a:bodyPr>
              <a:lstStyle/>
              <a:p>
                <a:pPr marL="690563" indent="-690563">
                  <a:spcAft>
                    <a:spcPts val="600"/>
                  </a:spcAft>
                  <a:buClr>
                    <a:srgbClr val="C00000"/>
                  </a:buClr>
                  <a:buFont typeface="+mj-lt"/>
                  <a:buAutoNum type="arabicPeriod"/>
                  <a:tabLst>
                    <a:tab pos="1138238" algn="l"/>
                    <a:tab pos="4227513" algn="l"/>
                    <a:tab pos="5434013" algn="l"/>
                    <a:tab pos="7027863" algn="l"/>
                  </a:tabLst>
                </a:pPr>
                <a:r>
                  <a:rPr lang="en-US" sz="4800" dirty="0" smtClean="0">
                    <a:solidFill>
                      <a:srgbClr val="C00000"/>
                    </a:solidFill>
                    <a:latin typeface="Arial" panose="020B0604020202020204" pitchFamily="34" charset="0"/>
                    <a:cs typeface="Arial" panose="020B0604020202020204" pitchFamily="34" charset="0"/>
                  </a:rPr>
                  <a:t>a.</a:t>
                </a:r>
                <a:r>
                  <a:rPr lang="en-US" sz="4800" dirty="0" smtClean="0">
                    <a:latin typeface="Arial" panose="020B0604020202020204" pitchFamily="34" charset="0"/>
                    <a:cs typeface="Arial" panose="020B0604020202020204" pitchFamily="34" charset="0"/>
                  </a:rPr>
                  <a:t> </a:t>
                </a:r>
                <a:r>
                  <a:rPr lang="es-ES" sz="4800" i="1" dirty="0" smtClean="0">
                    <a:latin typeface="Times New Roman" panose="02020603050405020304" pitchFamily="18" charset="0"/>
                    <a:cs typeface="Times New Roman" panose="02020603050405020304" pitchFamily="18" charset="0"/>
                  </a:rPr>
                  <a:t>I = </a:t>
                </a:r>
                <a:r>
                  <a:rPr lang="es-ES" sz="4800" dirty="0" smtClean="0">
                    <a:latin typeface="Arial" panose="020B0604020202020204" pitchFamily="34" charset="0"/>
                    <a:cs typeface="Arial" panose="020B0604020202020204" pitchFamily="34" charset="0"/>
                  </a:rPr>
                  <a:t>2.5</a:t>
                </a:r>
                <a:r>
                  <a:rPr lang="es-ES" sz="4800" i="1" dirty="0" smtClean="0">
                    <a:latin typeface="Arial" panose="020B0604020202020204" pitchFamily="34" charset="0"/>
                    <a:cs typeface="Arial" panose="020B0604020202020204" pitchFamily="34" charset="0"/>
                  </a:rPr>
                  <a:t>V</a:t>
                </a:r>
                <a:r>
                  <a:rPr lang="es-ES" sz="4800" dirty="0" smtClean="0">
                    <a:latin typeface="Arial" panose="020B0604020202020204" pitchFamily="34" charset="0"/>
                    <a:cs typeface="Arial" panose="020B0604020202020204" pitchFamily="34" charset="0"/>
                  </a:rPr>
                  <a:t> 	</a:t>
                </a:r>
                <a:r>
                  <a:rPr lang="es-ES" sz="4800" dirty="0" smtClean="0">
                    <a:solidFill>
                      <a:srgbClr val="C00000"/>
                    </a:solidFill>
                    <a:latin typeface="Arial" panose="020B0604020202020204" pitchFamily="34" charset="0"/>
                    <a:cs typeface="Arial" panose="020B0604020202020204" pitchFamily="34" charset="0"/>
                  </a:rPr>
                  <a:t>b.</a:t>
                </a:r>
                <a:r>
                  <a:rPr lang="es-ES" sz="4800" dirty="0" smtClean="0">
                    <a:latin typeface="Arial" panose="020B0604020202020204" pitchFamily="34" charset="0"/>
                    <a:cs typeface="Arial" panose="020B0604020202020204" pitchFamily="34" charset="0"/>
                  </a:rPr>
                  <a:t> </a:t>
                </a:r>
                <a:r>
                  <a:rPr lang="es-ES" sz="4800" i="1" dirty="0">
                    <a:latin typeface="Times New Roman" panose="02020603050405020304" pitchFamily="18" charset="0"/>
                    <a:cs typeface="Times New Roman" panose="02020603050405020304" pitchFamily="18" charset="0"/>
                  </a:rPr>
                  <a:t>I = </a:t>
                </a:r>
                <a:r>
                  <a:rPr lang="es-ES" sz="4800" dirty="0" smtClean="0">
                    <a:latin typeface="Arial" panose="020B0604020202020204" pitchFamily="34" charset="0"/>
                    <a:cs typeface="Arial" panose="020B0604020202020204" pitchFamily="34" charset="0"/>
                  </a:rPr>
                  <a:t>25 amps</a:t>
                </a:r>
                <a:br>
                  <a:rPr lang="es-ES" sz="4800" dirty="0" smtClean="0">
                    <a:latin typeface="Arial" panose="020B0604020202020204" pitchFamily="34" charset="0"/>
                    <a:cs typeface="Arial" panose="020B0604020202020204" pitchFamily="34" charset="0"/>
                  </a:rPr>
                </a:br>
                <a:r>
                  <a:rPr lang="es-ES" sz="4800" dirty="0" smtClean="0">
                    <a:solidFill>
                      <a:srgbClr val="C00000"/>
                    </a:solidFill>
                    <a:latin typeface="Arial" panose="020B0604020202020204" pitchFamily="34" charset="0"/>
                    <a:cs typeface="Arial" panose="020B0604020202020204" pitchFamily="34" charset="0"/>
                  </a:rPr>
                  <a:t>c.</a:t>
                </a:r>
                <a:r>
                  <a:rPr lang="es-ES" sz="4800" dirty="0" smtClean="0">
                    <a:latin typeface="Arial" panose="020B0604020202020204" pitchFamily="34" charset="0"/>
                    <a:cs typeface="Arial" panose="020B0604020202020204" pitchFamily="34" charset="0"/>
                  </a:rPr>
                  <a:t> </a:t>
                </a:r>
                <a:r>
                  <a:rPr lang="es-ES" sz="4800" i="1" dirty="0">
                    <a:latin typeface="Times New Roman" panose="02020603050405020304" pitchFamily="18" charset="0"/>
                    <a:cs typeface="Times New Roman" panose="02020603050405020304" pitchFamily="18" charset="0"/>
                  </a:rPr>
                  <a:t>I </a:t>
                </a:r>
                <a:r>
                  <a:rPr lang="es-ES" sz="4800" i="1" dirty="0" smtClean="0">
                    <a:latin typeface="Times New Roman" panose="02020603050405020304" pitchFamily="18" charset="0"/>
                    <a:cs typeface="Times New Roman" panose="02020603050405020304" pitchFamily="18" charset="0"/>
                  </a:rPr>
                  <a:t>=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b="0" i="0" smtClean="0">
                            <a:latin typeface="Cambria Math" panose="02040503050406030204" pitchFamily="18" charset="0"/>
                            <a:cs typeface="Arial" panose="020B0604020202020204" pitchFamily="34" charset="0"/>
                          </a:rPr>
                          <m:t>40</m:t>
                        </m:r>
                      </m:num>
                      <m:den>
                        <m:r>
                          <a:rPr lang="en-US" sz="4800" b="0" i="1" smtClean="0">
                            <a:latin typeface="Cambria Math" panose="02040503050406030204" pitchFamily="18" charset="0"/>
                            <a:cs typeface="Arial" panose="020B0604020202020204" pitchFamily="34" charset="0"/>
                          </a:rPr>
                          <m:t>𝑅</m:t>
                        </m:r>
                      </m:den>
                    </m:f>
                  </m:oMath>
                </a14:m>
                <a:r>
                  <a:rPr lang="es-ES" sz="4800" dirty="0" smtClean="0">
                    <a:latin typeface="Arial" panose="020B0604020202020204" pitchFamily="34" charset="0"/>
                    <a:cs typeface="Arial" panose="020B0604020202020204" pitchFamily="34" charset="0"/>
                  </a:rPr>
                  <a:t>	</a:t>
                </a:r>
                <a:r>
                  <a:rPr lang="es-ES" sz="4800" dirty="0" smtClean="0">
                    <a:solidFill>
                      <a:srgbClr val="C00000"/>
                    </a:solidFill>
                    <a:latin typeface="Arial" panose="020B0604020202020204" pitchFamily="34" charset="0"/>
                    <a:cs typeface="Arial" panose="020B0604020202020204" pitchFamily="34" charset="0"/>
                  </a:rPr>
                  <a:t>d.</a:t>
                </a:r>
                <a:r>
                  <a:rPr lang="es-ES" sz="4800" dirty="0" smtClean="0">
                    <a:latin typeface="Arial" panose="020B0604020202020204" pitchFamily="34" charset="0"/>
                    <a:cs typeface="Arial" panose="020B0604020202020204" pitchFamily="34" charset="0"/>
                  </a:rPr>
                  <a:t> </a:t>
                </a:r>
                <a:r>
                  <a:rPr lang="es-ES" sz="4800" i="1" dirty="0" smtClean="0">
                    <a:latin typeface="Times New Roman" panose="02020603050405020304" pitchFamily="18" charset="0"/>
                    <a:cs typeface="Times New Roman" panose="02020603050405020304" pitchFamily="18" charset="0"/>
                  </a:rPr>
                  <a:t>I </a:t>
                </a:r>
                <a:r>
                  <a:rPr lang="es-ES" sz="4800" i="1" dirty="0">
                    <a:latin typeface="Times New Roman" panose="02020603050405020304" pitchFamily="18" charset="0"/>
                    <a:cs typeface="Times New Roman" panose="02020603050405020304" pitchFamily="18" charset="0"/>
                  </a:rPr>
                  <a:t>= </a:t>
                </a:r>
                <a:r>
                  <a:rPr lang="es-ES" sz="4800" dirty="0" smtClean="0">
                    <a:latin typeface="Arial" panose="020B0604020202020204" pitchFamily="34" charset="0"/>
                    <a:cs typeface="Arial" panose="020B0604020202020204" pitchFamily="34" charset="0"/>
                  </a:rPr>
                  <a:t>10 </a:t>
                </a:r>
                <a:r>
                  <a:rPr lang="es-ES" sz="4800" dirty="0">
                    <a:latin typeface="Arial" panose="020B0604020202020204" pitchFamily="34" charset="0"/>
                    <a:cs typeface="Arial" panose="020B0604020202020204" pitchFamily="34" charset="0"/>
                  </a:rPr>
                  <a:t>amps</a:t>
                </a:r>
              </a:p>
              <a:p>
                <a:pPr marL="690563" indent="-690563">
                  <a:spcAft>
                    <a:spcPts val="600"/>
                  </a:spcAft>
                  <a:buClr>
                    <a:srgbClr val="C00000"/>
                  </a:buClr>
                  <a:buFont typeface="+mj-lt"/>
                  <a:buAutoNum type="arabicPeriod"/>
                  <a:tabLst>
                    <a:tab pos="1138238" algn="l"/>
                    <a:tab pos="4227513" algn="l"/>
                    <a:tab pos="5434013" algn="l"/>
                    <a:tab pos="7027863" algn="l"/>
                  </a:tabLst>
                </a:pPr>
                <a:r>
                  <a:rPr lang="es-ES" sz="4800" dirty="0" smtClean="0">
                    <a:solidFill>
                      <a:srgbClr val="C00000"/>
                    </a:solidFill>
                    <a:latin typeface="Arial" panose="020B0604020202020204" pitchFamily="34" charset="0"/>
                    <a:cs typeface="Arial" panose="020B0604020202020204" pitchFamily="34" charset="0"/>
                  </a:rPr>
                  <a:t>a.</a:t>
                </a:r>
                <a:r>
                  <a:rPr lang="es-ES" sz="4800" dirty="0" smtClean="0">
                    <a:latin typeface="Arial" panose="020B0604020202020204" pitchFamily="34" charset="0"/>
                    <a:cs typeface="Arial" panose="020B0604020202020204" pitchFamily="34" charset="0"/>
                  </a:rPr>
                  <a:t> </a:t>
                </a:r>
                <a:r>
                  <a:rPr lang="es-ES" sz="4800" i="1" dirty="0" smtClean="0">
                    <a:latin typeface="Arial" panose="020B0604020202020204" pitchFamily="34" charset="0"/>
                    <a:cs typeface="Arial" panose="020B0604020202020204" pitchFamily="34" charset="0"/>
                  </a:rPr>
                  <a:t>y</a:t>
                </a:r>
                <a:r>
                  <a:rPr lang="es-ES" sz="4800" dirty="0" smtClean="0">
                    <a:latin typeface="Arial" panose="020B0604020202020204" pitchFamily="34" charset="0"/>
                    <a:cs typeface="Arial" panose="020B0604020202020204" pitchFamily="34" charset="0"/>
                  </a:rPr>
                  <a:t> </a:t>
                </a:r>
                <a:r>
                  <a:rPr lang="es-ES" sz="4800" dirty="0">
                    <a:latin typeface="Arial" panose="020B0604020202020204" pitchFamily="34" charset="0"/>
                    <a:cs typeface="Arial" panose="020B0604020202020204" pitchFamily="34" charset="0"/>
                  </a:rPr>
                  <a:t>= </a:t>
                </a:r>
                <a:r>
                  <a:rPr lang="es-ES" sz="4800" dirty="0" smtClean="0">
                    <a:latin typeface="Arial" panose="020B0604020202020204" pitchFamily="34" charset="0"/>
                    <a:cs typeface="Arial" panose="020B0604020202020204" pitchFamily="34" charset="0"/>
                  </a:rPr>
                  <a:t>12x2 	</a:t>
                </a:r>
                <a:r>
                  <a:rPr lang="es-ES" sz="4800" dirty="0" smtClean="0">
                    <a:solidFill>
                      <a:srgbClr val="C00000"/>
                    </a:solidFill>
                    <a:latin typeface="Arial" panose="020B0604020202020204" pitchFamily="34" charset="0"/>
                    <a:cs typeface="Arial" panose="020B0604020202020204" pitchFamily="34" charset="0"/>
                  </a:rPr>
                  <a:t>b.</a:t>
                </a:r>
                <a:r>
                  <a:rPr lang="es-ES" sz="4800" dirty="0" smtClean="0">
                    <a:latin typeface="Arial" panose="020B0604020202020204" pitchFamily="34" charset="0"/>
                    <a:cs typeface="Arial" panose="020B0604020202020204" pitchFamily="34" charset="0"/>
                  </a:rPr>
                  <a:t> </a:t>
                </a:r>
                <a:r>
                  <a:rPr lang="es-ES" sz="4800" i="1" dirty="0">
                    <a:latin typeface="Arial" panose="020B0604020202020204" pitchFamily="34" charset="0"/>
                    <a:cs typeface="Arial" panose="020B0604020202020204" pitchFamily="34" charset="0"/>
                  </a:rPr>
                  <a:t>y</a:t>
                </a:r>
                <a:r>
                  <a:rPr lang="es-ES" sz="4800" dirty="0">
                    <a:latin typeface="Arial" panose="020B0604020202020204" pitchFamily="34" charset="0"/>
                    <a:cs typeface="Arial" panose="020B0604020202020204" pitchFamily="34" charset="0"/>
                  </a:rPr>
                  <a:t> = </a:t>
                </a:r>
                <a:r>
                  <a:rPr lang="es-ES" sz="4800" dirty="0" smtClean="0">
                    <a:latin typeface="Arial" panose="020B0604020202020204" pitchFamily="34" charset="0"/>
                    <a:cs typeface="Arial" panose="020B0604020202020204" pitchFamily="34" charset="0"/>
                  </a:rPr>
                  <a:t>108	</a:t>
                </a:r>
                <a:br>
                  <a:rPr lang="es-ES" sz="4800" dirty="0" smtClean="0">
                    <a:latin typeface="Arial" panose="020B0604020202020204" pitchFamily="34" charset="0"/>
                    <a:cs typeface="Arial" panose="020B0604020202020204" pitchFamily="34" charset="0"/>
                  </a:rPr>
                </a:br>
                <a:r>
                  <a:rPr lang="es-ES" sz="4800" dirty="0" smtClean="0">
                    <a:solidFill>
                      <a:srgbClr val="C00000"/>
                    </a:solidFill>
                    <a:latin typeface="Arial" panose="020B0604020202020204" pitchFamily="34" charset="0"/>
                    <a:cs typeface="Arial" panose="020B0604020202020204" pitchFamily="34" charset="0"/>
                  </a:rPr>
                  <a:t>c.</a:t>
                </a:r>
                <a:r>
                  <a:rPr lang="es-ES" sz="4800" dirty="0" smtClean="0">
                    <a:latin typeface="Arial" panose="020B0604020202020204" pitchFamily="34" charset="0"/>
                    <a:cs typeface="Arial" panose="020B0604020202020204" pitchFamily="34" charset="0"/>
                  </a:rPr>
                  <a:t> </a:t>
                </a:r>
                <a:r>
                  <a:rPr lang="es-ES" sz="4800" i="1" dirty="0" smtClean="0">
                    <a:latin typeface="Arial" panose="020B0604020202020204" pitchFamily="34" charset="0"/>
                    <a:cs typeface="Arial" panose="020B0604020202020204" pitchFamily="34" charset="0"/>
                  </a:rPr>
                  <a:t>x</a:t>
                </a:r>
                <a:r>
                  <a:rPr lang="es-ES" sz="4800" dirty="0" smtClean="0">
                    <a:latin typeface="Arial" panose="020B0604020202020204" pitchFamily="34" charset="0"/>
                    <a:cs typeface="Arial" panose="020B0604020202020204" pitchFamily="34" charset="0"/>
                  </a:rPr>
                  <a:t> = </a:t>
                </a:r>
                <a:r>
                  <a:rPr lang="en-US" sz="4800" dirty="0" smtClean="0">
                    <a:latin typeface="arial" panose="020B0604020202020204" pitchFamily="34" charset="0"/>
                  </a:rPr>
                  <a:t>±5</a:t>
                </a:r>
              </a:p>
              <a:p>
                <a:pPr marL="690563" indent="-690563">
                  <a:spcAft>
                    <a:spcPts val="600"/>
                  </a:spcAft>
                  <a:buClr>
                    <a:srgbClr val="C00000"/>
                  </a:buClr>
                  <a:buFont typeface="+mj-lt"/>
                  <a:buAutoNum type="arabicPeriod"/>
                  <a:tabLst>
                    <a:tab pos="1138238" algn="l"/>
                    <a:tab pos="4227513" algn="l"/>
                    <a:tab pos="5434013" algn="l"/>
                    <a:tab pos="7027863" algn="l"/>
                  </a:tabLst>
                </a:pPr>
                <a:r>
                  <a:rPr lang="en-US" sz="4800" dirty="0" smtClean="0">
                    <a:solidFill>
                      <a:srgbClr val="C00000"/>
                    </a:solidFill>
                    <a:latin typeface="Arial" panose="020B0604020202020204" pitchFamily="34" charset="0"/>
                    <a:cs typeface="Arial" panose="020B0604020202020204" pitchFamily="34" charset="0"/>
                  </a:rPr>
                  <a:t>a.</a:t>
                </a:r>
                <a:r>
                  <a:rPr lang="en-US" sz="4800" dirty="0" smtClean="0">
                    <a:latin typeface="Arial" panose="020B0604020202020204" pitchFamily="34" charset="0"/>
                    <a:cs typeface="Arial" panose="020B0604020202020204" pitchFamily="34" charset="0"/>
                  </a:rPr>
                  <a:t> </a:t>
                </a:r>
                <a:r>
                  <a:rPr lang="en-US" sz="4800" i="1" dirty="0" smtClean="0">
                    <a:latin typeface="Arial" panose="020B0604020202020204" pitchFamily="34" charset="0"/>
                    <a:cs typeface="Arial" panose="020B0604020202020204" pitchFamily="34" charset="0"/>
                  </a:rPr>
                  <a:t>c</a:t>
                </a:r>
                <a:r>
                  <a:rPr lang="en-US" sz="4800" dirty="0" smtClean="0">
                    <a:latin typeface="Arial" panose="020B0604020202020204" pitchFamily="34" charset="0"/>
                    <a:cs typeface="Arial" panose="020B0604020202020204" pitchFamily="34" charset="0"/>
                  </a:rPr>
                  <a:t> = </a:t>
                </a:r>
                <a14:m>
                  <m:oMath xmlns:m="http://schemas.openxmlformats.org/officeDocument/2006/math">
                    <m:f>
                      <m:fPr>
                        <m:ctrlPr>
                          <a:rPr lang="en-US" sz="4800" i="1">
                            <a:latin typeface="Cambria Math" panose="02040503050406030204" pitchFamily="18" charset="0"/>
                            <a:cs typeface="Arial" panose="020B0604020202020204" pitchFamily="34" charset="0"/>
                          </a:rPr>
                        </m:ctrlPr>
                      </m:fPr>
                      <m:num>
                        <m:r>
                          <a:rPr lang="en-US" sz="4800" b="0" i="0" smtClean="0">
                            <a:latin typeface="Cambria Math" panose="02040503050406030204" pitchFamily="18" charset="0"/>
                            <a:cs typeface="Arial" panose="020B0604020202020204" pitchFamily="34" charset="0"/>
                          </a:rPr>
                          <m:t>352</m:t>
                        </m:r>
                      </m:num>
                      <m:den>
                        <m:r>
                          <a:rPr lang="en-US" sz="4800" b="0" i="1" smtClean="0">
                            <a:latin typeface="Cambria Math" panose="02040503050406030204" pitchFamily="18" charset="0"/>
                            <a:cs typeface="Arial" panose="020B0604020202020204" pitchFamily="34" charset="0"/>
                          </a:rPr>
                          <m:t>𝑑</m:t>
                        </m:r>
                        <m:r>
                          <a:rPr lang="en-US" sz="4800" b="0" i="1" baseline="30000" smtClean="0">
                            <a:latin typeface="Cambria Math" panose="02040503050406030204" pitchFamily="18" charset="0"/>
                            <a:cs typeface="Arial" panose="020B0604020202020204" pitchFamily="34" charset="0"/>
                          </a:rPr>
                          <m:t>3</m:t>
                        </m:r>
                      </m:den>
                    </m:f>
                  </m:oMath>
                </a14:m>
                <a:r>
                  <a:rPr lang="en-US" sz="4800" dirty="0" smtClean="0">
                    <a:latin typeface="Arial" panose="020B0604020202020204" pitchFamily="34" charset="0"/>
                    <a:cs typeface="Arial" panose="020B0604020202020204" pitchFamily="34" charset="0"/>
                  </a:rPr>
                  <a:t>	</a:t>
                </a:r>
                <a:r>
                  <a:rPr lang="en-US" sz="4800" dirty="0" smtClean="0">
                    <a:solidFill>
                      <a:srgbClr val="C00000"/>
                    </a:solidFill>
                    <a:latin typeface="Arial" panose="020B0604020202020204" pitchFamily="34" charset="0"/>
                    <a:cs typeface="Arial" panose="020B0604020202020204" pitchFamily="34" charset="0"/>
                  </a:rPr>
                  <a:t>b.</a:t>
                </a:r>
                <a:r>
                  <a:rPr lang="en-US" sz="4800" dirty="0" smtClean="0">
                    <a:latin typeface="Arial" panose="020B0604020202020204" pitchFamily="34" charset="0"/>
                    <a:cs typeface="Arial" panose="020B0604020202020204" pitchFamily="34" charset="0"/>
                  </a:rPr>
                  <a:t> </a:t>
                </a:r>
                <a:r>
                  <a:rPr lang="en-US" sz="4800" i="1" dirty="0" smtClean="0">
                    <a:latin typeface="Arial" panose="020B0604020202020204" pitchFamily="34" charset="0"/>
                    <a:cs typeface="Arial" panose="020B0604020202020204" pitchFamily="34" charset="0"/>
                  </a:rPr>
                  <a:t>c</a:t>
                </a:r>
                <a:r>
                  <a:rPr lang="en-US" sz="4800" dirty="0" smtClean="0">
                    <a:latin typeface="Arial" panose="020B0604020202020204" pitchFamily="34" charset="0"/>
                    <a:cs typeface="Arial" panose="020B0604020202020204" pitchFamily="34" charset="0"/>
                  </a:rPr>
                  <a:t> = 2.816</a:t>
                </a:r>
              </a:p>
            </p:txBody>
          </p:sp>
        </mc:Choice>
        <mc:Fallback xmlns="">
          <p:sp>
            <p:nvSpPr>
              <p:cNvPr id="3" name="Rectangle 2"/>
              <p:cNvSpPr>
                <a:spLocks noRot="1" noChangeAspect="1" noMove="1" noResize="1" noEditPoints="1" noAdjustHandles="1" noChangeArrowheads="1" noChangeShapeType="1" noTextEdit="1"/>
              </p:cNvSpPr>
              <p:nvPr/>
            </p:nvSpPr>
            <p:spPr>
              <a:xfrm>
                <a:off x="251520" y="1253073"/>
                <a:ext cx="8568952" cy="4565737"/>
              </a:xfrm>
              <a:prstGeom prst="rect">
                <a:avLst/>
              </a:prstGeom>
              <a:blipFill rotWithShape="0">
                <a:blip r:embed="rId4"/>
                <a:stretch>
                  <a:fillRect l="-2916" t="-3204" r="-853" b="-2270"/>
                </a:stretch>
              </a:blipFill>
            </p:spPr>
            <p:txBody>
              <a:bodyPr/>
              <a:lstStyle/>
              <a:p>
                <a:r>
                  <a:rPr lang="en-US">
                    <a:noFill/>
                  </a:rPr>
                  <a:t> </a:t>
                </a:r>
              </a:p>
            </p:txBody>
          </p:sp>
        </mc:Fallback>
      </mc:AlternateContent>
    </p:spTree>
    <p:extLst>
      <p:ext uri="{BB962C8B-B14F-4D97-AF65-F5344CB8AC3E}">
        <p14:creationId xmlns:p14="http://schemas.microsoft.com/office/powerpoint/2010/main" val="2776918663"/>
      </p:ext>
    </p:extLst>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Check-Up</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711</a:t>
            </a:r>
            <a:endParaRPr lang="en-GB" sz="1400" b="1" dirty="0">
              <a:latin typeface="Calibri" panose="020F0502020204030204" pitchFamily="34" charset="0"/>
            </a:endParaRPr>
          </a:p>
        </p:txBody>
      </p:sp>
      <p:sp>
        <p:nvSpPr>
          <p:cNvPr id="3" name="Rectangle 2"/>
          <p:cNvSpPr/>
          <p:nvPr/>
        </p:nvSpPr>
        <p:spPr>
          <a:xfrm>
            <a:off x="251520" y="1253073"/>
            <a:ext cx="8568952" cy="5386090"/>
          </a:xfrm>
          <a:prstGeom prst="rect">
            <a:avLst/>
          </a:prstGeom>
        </p:spPr>
        <p:txBody>
          <a:bodyPr wrap="square">
            <a:spAutoFit/>
          </a:bodyPr>
          <a:lstStyle/>
          <a:p>
            <a:pPr marL="741363" indent="-741363">
              <a:spcAft>
                <a:spcPts val="600"/>
              </a:spcAft>
              <a:buClr>
                <a:srgbClr val="C00000"/>
              </a:buClr>
              <a:buFont typeface="+mj-lt"/>
              <a:buAutoNum type="arabicPeriod" startAt="4"/>
              <a:tabLst>
                <a:tab pos="1138238" algn="l"/>
                <a:tab pos="3363913" algn="l"/>
                <a:tab pos="6348413" algn="l"/>
              </a:tabLst>
            </a:pPr>
            <a:r>
              <a:rPr lang="en-US" sz="4000" dirty="0" smtClean="0">
                <a:solidFill>
                  <a:srgbClr val="C00000"/>
                </a:solidFill>
                <a:latin typeface="Arial" panose="020B0604020202020204" pitchFamily="34" charset="0"/>
                <a:cs typeface="Arial" panose="020B0604020202020204" pitchFamily="34" charset="0"/>
              </a:rPr>
              <a:t> </a:t>
            </a:r>
            <a:br>
              <a:rPr lang="en-US" sz="4000" dirty="0" smtClean="0">
                <a:solidFill>
                  <a:srgbClr val="C00000"/>
                </a:solidFill>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
            </a:r>
            <a:br>
              <a:rPr lang="en-US" sz="4000" dirty="0" smtClean="0">
                <a:solidFill>
                  <a:srgbClr val="C00000"/>
                </a:solidFill>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
            </a:r>
            <a:br>
              <a:rPr lang="en-US" sz="4000" dirty="0" smtClean="0">
                <a:solidFill>
                  <a:srgbClr val="C00000"/>
                </a:solidFill>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
            </a:r>
            <a:br>
              <a:rPr lang="en-US" sz="4000" dirty="0" smtClean="0">
                <a:solidFill>
                  <a:srgbClr val="C00000"/>
                </a:solidFill>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 </a:t>
            </a:r>
            <a:br>
              <a:rPr lang="en-US" sz="4000" dirty="0" smtClean="0">
                <a:latin typeface="Arial" panose="020B0604020202020204" pitchFamily="34" charset="0"/>
                <a:cs typeface="Arial" panose="020B0604020202020204" pitchFamily="34" charset="0"/>
              </a:rPr>
            </a:br>
            <a:endParaRPr lang="en-US" sz="5400" dirty="0" smtClean="0">
              <a:latin typeface="Arial" panose="020B0604020202020204" pitchFamily="34" charset="0"/>
              <a:cs typeface="Arial" panose="020B0604020202020204" pitchFamily="34" charset="0"/>
            </a:endParaRPr>
          </a:p>
          <a:p>
            <a:pPr marL="690563" indent="-690563">
              <a:spcAft>
                <a:spcPts val="600"/>
              </a:spcAft>
              <a:buClr>
                <a:srgbClr val="C00000"/>
              </a:buClr>
              <a:buFont typeface="+mj-lt"/>
              <a:buAutoNum type="arabicPeriod" startAt="4"/>
              <a:tabLst>
                <a:tab pos="1138238" algn="l"/>
                <a:tab pos="3363913" algn="l"/>
                <a:tab pos="6348413" algn="l"/>
              </a:tabLst>
            </a:pPr>
            <a:r>
              <a:rPr lang="en-US" sz="4000" dirty="0" smtClean="0">
                <a:solidFill>
                  <a:srgbClr val="C00000"/>
                </a:solidFill>
                <a:latin typeface="Arial" panose="020B0604020202020204" pitchFamily="34" charset="0"/>
                <a:cs typeface="Arial" panose="020B0604020202020204" pitchFamily="34" charset="0"/>
              </a:rPr>
              <a:t>a. i.</a:t>
            </a:r>
            <a:r>
              <a:rPr lang="en-US" sz="4000" dirty="0" smtClean="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 = 3	</a:t>
            </a:r>
            <a:r>
              <a:rPr lang="en-US" sz="4000" dirty="0" smtClean="0">
                <a:solidFill>
                  <a:srgbClr val="C00000"/>
                </a:solidFill>
                <a:latin typeface="Arial" panose="020B0604020202020204" pitchFamily="34" charset="0"/>
                <a:cs typeface="Arial" panose="020B0604020202020204" pitchFamily="34" charset="0"/>
              </a:rPr>
              <a:t>ii.</a:t>
            </a:r>
            <a:r>
              <a:rPr lang="en-US" sz="4000" dirty="0" smtClean="0">
                <a:latin typeface="Arial" panose="020B0604020202020204" pitchFamily="34" charset="0"/>
                <a:cs typeface="Arial" panose="020B0604020202020204" pitchFamily="34" charset="0"/>
              </a:rPr>
              <a:t> </a:t>
            </a:r>
            <a:r>
              <a:rPr lang="en-US" sz="4000" i="1" dirty="0" smtClean="0">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 = 2	</a:t>
            </a:r>
            <a:r>
              <a:rPr lang="en-US" sz="4000" dirty="0" smtClean="0">
                <a:solidFill>
                  <a:srgbClr val="C00000"/>
                </a:solidFill>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 48</a:t>
            </a:r>
          </a:p>
          <a:p>
            <a:pPr marL="690563" indent="-690563">
              <a:spcAft>
                <a:spcPts val="600"/>
              </a:spcAft>
              <a:buClr>
                <a:srgbClr val="C00000"/>
              </a:buClr>
              <a:buFont typeface="+mj-lt"/>
              <a:buAutoNum type="arabicPeriod" startAt="4"/>
              <a:tabLst>
                <a:tab pos="1138238" algn="l"/>
                <a:tab pos="3363913" algn="l"/>
                <a:tab pos="6348413" algn="l"/>
              </a:tabLst>
            </a:pPr>
            <a:r>
              <a:rPr lang="en-US" sz="4000" dirty="0" smtClean="0">
                <a:solidFill>
                  <a:srgbClr val="C00000"/>
                </a:solidFill>
                <a:latin typeface="Arial" panose="020B0604020202020204" pitchFamily="34" charset="0"/>
                <a:cs typeface="Arial" panose="020B0604020202020204" pitchFamily="34" charset="0"/>
              </a:rPr>
              <a:t>a.</a:t>
            </a:r>
            <a:r>
              <a:rPr lang="en-US" sz="4000" dirty="0" smtClean="0">
                <a:latin typeface="Arial" panose="020B0604020202020204" pitchFamily="34" charset="0"/>
                <a:cs typeface="Arial" panose="020B0604020202020204" pitchFamily="34" charset="0"/>
              </a:rPr>
              <a:t> 0.9m/s	</a:t>
            </a:r>
            <a:r>
              <a:rPr lang="en-US" sz="4000" dirty="0" smtClean="0">
                <a:solidFill>
                  <a:srgbClr val="C00000"/>
                </a:solidFill>
                <a:latin typeface="Arial" panose="020B0604020202020204" pitchFamily="34" charset="0"/>
                <a:cs typeface="Arial" panose="020B0604020202020204" pitchFamily="34" charset="0"/>
              </a:rPr>
              <a:t>b.</a:t>
            </a:r>
            <a:r>
              <a:rPr lang="en-US" sz="4000" dirty="0" smtClean="0">
                <a:latin typeface="Arial" panose="020B0604020202020204" pitchFamily="34" charset="0"/>
                <a:cs typeface="Arial" panose="020B0604020202020204" pitchFamily="34" charset="0"/>
              </a:rPr>
              <a:t> 0.4m/s2	</a:t>
            </a:r>
            <a:r>
              <a:rPr lang="en-US" sz="4000" dirty="0" smtClean="0">
                <a:solidFill>
                  <a:srgbClr val="C00000"/>
                </a:solidFill>
                <a:latin typeface="Arial" panose="020B0604020202020204" pitchFamily="34" charset="0"/>
                <a:cs typeface="Arial" panose="020B0604020202020204" pitchFamily="34" charset="0"/>
              </a:rPr>
              <a:t>c.</a:t>
            </a:r>
            <a:r>
              <a:rPr lang="en-US" sz="4000" dirty="0" smtClean="0">
                <a:latin typeface="Arial" panose="020B0604020202020204" pitchFamily="34" charset="0"/>
                <a:cs typeface="Arial" panose="020B0604020202020204" pitchFamily="34" charset="0"/>
              </a:rPr>
              <a:t> 530m</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14130" y="1220481"/>
            <a:ext cx="4706142" cy="3975881"/>
          </a:xfrm>
          <a:prstGeom prst="rect">
            <a:avLst/>
          </a:prstGeom>
        </p:spPr>
      </p:pic>
    </p:spTree>
    <p:extLst>
      <p:ext uri="{BB962C8B-B14F-4D97-AF65-F5344CB8AC3E}">
        <p14:creationId xmlns:p14="http://schemas.microsoft.com/office/powerpoint/2010/main" val="1091955391"/>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Check-Up</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711</a:t>
            </a:r>
            <a:endParaRPr lang="en-GB" sz="1400" b="1" dirty="0">
              <a:latin typeface="Calibri" panose="020F0502020204030204" pitchFamily="34" charset="0"/>
            </a:endParaRPr>
          </a:p>
        </p:txBody>
      </p:sp>
      <p:sp>
        <p:nvSpPr>
          <p:cNvPr id="3" name="Rectangle 2"/>
          <p:cNvSpPr/>
          <p:nvPr/>
        </p:nvSpPr>
        <p:spPr>
          <a:xfrm>
            <a:off x="251520" y="1253073"/>
            <a:ext cx="8568952" cy="707886"/>
          </a:xfrm>
          <a:prstGeom prst="rect">
            <a:avLst/>
          </a:prstGeom>
        </p:spPr>
        <p:txBody>
          <a:bodyPr wrap="square">
            <a:spAutoFit/>
          </a:bodyPr>
          <a:lstStyle/>
          <a:p>
            <a:pPr marL="742950" indent="-742950">
              <a:spcAft>
                <a:spcPts val="600"/>
              </a:spcAft>
              <a:buClr>
                <a:srgbClr val="C00000"/>
              </a:buClr>
              <a:buFont typeface="+mj-lt"/>
              <a:buAutoNum type="arabicPeriod" startAt="7"/>
              <a:tabLst>
                <a:tab pos="1138238" algn="l"/>
                <a:tab pos="3363913" algn="l"/>
                <a:tab pos="6348413" algn="l"/>
              </a:tabLst>
            </a:pPr>
            <a:r>
              <a:rPr lang="en-US" sz="4000" dirty="0" smtClean="0">
                <a:solidFill>
                  <a:srgbClr val="C00000"/>
                </a:solidFill>
                <a:latin typeface="Arial" panose="020B0604020202020204" pitchFamily="34" charset="0"/>
                <a:cs typeface="Arial" panose="020B0604020202020204" pitchFamily="34" charset="0"/>
              </a:rPr>
              <a:t> </a:t>
            </a:r>
            <a:endParaRPr lang="en-US" sz="40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594180" y="1217647"/>
            <a:ext cx="6218180" cy="5360508"/>
          </a:xfrm>
          <a:prstGeom prst="rect">
            <a:avLst/>
          </a:prstGeom>
        </p:spPr>
      </p:pic>
    </p:spTree>
    <p:extLst>
      <p:ext uri="{BB962C8B-B14F-4D97-AF65-F5344CB8AC3E}">
        <p14:creationId xmlns:p14="http://schemas.microsoft.com/office/powerpoint/2010/main" val="35672194"/>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Check-Up</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711</a:t>
            </a:r>
            <a:endParaRPr lang="en-GB" sz="1400" b="1" dirty="0">
              <a:latin typeface="Calibri" panose="020F0502020204030204" pitchFamily="34" charset="0"/>
            </a:endParaRPr>
          </a:p>
        </p:txBody>
      </p:sp>
      <p:sp>
        <p:nvSpPr>
          <p:cNvPr id="3" name="Rectangle 2"/>
          <p:cNvSpPr/>
          <p:nvPr/>
        </p:nvSpPr>
        <p:spPr>
          <a:xfrm>
            <a:off x="165402" y="1124744"/>
            <a:ext cx="8741188" cy="5616922"/>
          </a:xfrm>
          <a:prstGeom prst="rect">
            <a:avLst/>
          </a:prstGeom>
        </p:spPr>
        <p:txBody>
          <a:bodyPr wrap="square">
            <a:spAutoFit/>
          </a:bodyPr>
          <a:lstStyle/>
          <a:p>
            <a:pPr marL="742950" indent="-742950">
              <a:spcAft>
                <a:spcPts val="600"/>
              </a:spcAft>
              <a:buClr>
                <a:srgbClr val="C00000"/>
              </a:buClr>
              <a:buFont typeface="+mj-lt"/>
              <a:buAutoNum type="arabicPeriod" startAt="8"/>
              <a:tabLst>
                <a:tab pos="1138238" algn="l"/>
                <a:tab pos="3363913" algn="l"/>
                <a:tab pos="6348413" algn="l"/>
              </a:tabLst>
            </a:pP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endParaRPr lang="en-US" sz="6600" dirty="0" smtClean="0">
              <a:solidFill>
                <a:srgbClr val="C00000"/>
              </a:solidFill>
              <a:latin typeface="Arial" panose="020B0604020202020204" pitchFamily="34" charset="0"/>
              <a:cs typeface="Arial" panose="020B0604020202020204" pitchFamily="34" charset="0"/>
            </a:endParaRPr>
          </a:p>
          <a:p>
            <a:pPr marL="742950" indent="-742950">
              <a:spcAft>
                <a:spcPts val="600"/>
              </a:spcAft>
              <a:buClr>
                <a:srgbClr val="C00000"/>
              </a:buClr>
              <a:buFont typeface="+mj-lt"/>
              <a:buAutoNum type="arabicPeriod" startAt="10"/>
              <a:tabLst>
                <a:tab pos="1138238" algn="l"/>
                <a:tab pos="3087688" algn="l"/>
                <a:tab pos="6348413" algn="l"/>
              </a:tabLst>
            </a:pPr>
            <a:r>
              <a:rPr lang="en-US" sz="3600" dirty="0" smtClean="0">
                <a:solidFill>
                  <a:srgbClr val="C00000"/>
                </a:solidFill>
                <a:latin typeface="Arial" panose="020B0604020202020204" pitchFamily="34" charset="0"/>
                <a:cs typeface="Arial" panose="020B0604020202020204" pitchFamily="34" charset="0"/>
              </a:rPr>
              <a:t>a. </a:t>
            </a:r>
            <a:r>
              <a:rPr lang="en-US" sz="3600" dirty="0" smtClean="0">
                <a:latin typeface="Arial" panose="020B0604020202020204" pitchFamily="34" charset="0"/>
                <a:cs typeface="Arial" panose="020B0604020202020204" pitchFamily="34" charset="0"/>
              </a:rPr>
              <a:t>Yes</a:t>
            </a:r>
            <a:r>
              <a:rPr lang="en-US" sz="3600" dirty="0" smtClean="0">
                <a:solidFill>
                  <a:srgbClr val="C00000"/>
                </a:solidFill>
                <a:latin typeface="Arial" panose="020B0604020202020204" pitchFamily="34" charset="0"/>
                <a:cs typeface="Arial" panose="020B0604020202020204" pitchFamily="34" charset="0"/>
              </a:rPr>
              <a:t>	b. </a:t>
            </a:r>
            <a:r>
              <a:rPr lang="en-US" sz="3600" dirty="0" smtClean="0">
                <a:latin typeface="Arial" panose="020B0604020202020204" pitchFamily="34" charset="0"/>
                <a:cs typeface="Arial" panose="020B0604020202020204" pitchFamily="34" charset="0"/>
              </a:rPr>
              <a:t>Students’ own answers.</a:t>
            </a: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c. </a:t>
            </a:r>
            <a:r>
              <a:rPr lang="en-US" sz="3600" dirty="0" smtClean="0">
                <a:latin typeface="Arial" panose="020B0604020202020204" pitchFamily="34" charset="0"/>
                <a:cs typeface="Arial" panose="020B0604020202020204" pitchFamily="34" charset="0"/>
              </a:rPr>
              <a:t>Students</a:t>
            </a:r>
            <a:r>
              <a:rPr lang="en-US" sz="3600" dirty="0">
                <a:latin typeface="Arial" panose="020B0604020202020204" pitchFamily="34" charset="0"/>
                <a:cs typeface="Arial" panose="020B0604020202020204" pitchFamily="34" charset="0"/>
              </a:rPr>
              <a:t>’ own answers</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92164" y="1124744"/>
            <a:ext cx="5760156" cy="4388689"/>
          </a:xfrm>
          <a:prstGeom prst="rect">
            <a:avLst/>
          </a:prstGeom>
        </p:spPr>
      </p:pic>
    </p:spTree>
    <p:extLst>
      <p:ext uri="{BB962C8B-B14F-4D97-AF65-F5344CB8AC3E}">
        <p14:creationId xmlns:p14="http://schemas.microsoft.com/office/powerpoint/2010/main" val="1367293038"/>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Strengthen</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711</a:t>
            </a:r>
            <a:endParaRPr lang="en-GB" sz="1400" b="1" dirty="0">
              <a:latin typeface="Calibri" panose="020F0502020204030204" pitchFamily="34" charset="0"/>
            </a:endParaRPr>
          </a:p>
        </p:txBody>
      </p:sp>
      <p:sp>
        <p:nvSpPr>
          <p:cNvPr id="3" name="Rectangle 2"/>
          <p:cNvSpPr/>
          <p:nvPr/>
        </p:nvSpPr>
        <p:spPr>
          <a:xfrm>
            <a:off x="165402" y="1124744"/>
            <a:ext cx="8741188" cy="3539430"/>
          </a:xfrm>
          <a:prstGeom prst="rect">
            <a:avLst/>
          </a:prstGeom>
        </p:spPr>
        <p:txBody>
          <a:bodyPr wrap="square">
            <a:spAutoFit/>
          </a:bodyPr>
          <a:lstStyle/>
          <a:p>
            <a:pPr>
              <a:spcAft>
                <a:spcPts val="0"/>
              </a:spcAft>
              <a:buClr>
                <a:srgbClr val="C00000"/>
              </a:buClr>
              <a:tabLst>
                <a:tab pos="1087438" algn="l"/>
                <a:tab pos="3363913" algn="l"/>
                <a:tab pos="6348413" algn="l"/>
              </a:tabLst>
            </a:pPr>
            <a:r>
              <a:rPr lang="en-US" sz="3200" b="1" dirty="0" smtClean="0">
                <a:solidFill>
                  <a:srgbClr val="0070C0"/>
                </a:solidFill>
                <a:latin typeface="Arial" panose="020B0604020202020204" pitchFamily="34" charset="0"/>
                <a:cs typeface="Arial" panose="020B0604020202020204" pitchFamily="34" charset="0"/>
              </a:rPr>
              <a:t>Proportion</a:t>
            </a:r>
          </a:p>
          <a:p>
            <a:pPr marL="569913" indent="-569913">
              <a:spcAft>
                <a:spcPts val="0"/>
              </a:spcAft>
              <a:buClr>
                <a:srgbClr val="C00000"/>
              </a:buClr>
              <a:buFont typeface="+mj-lt"/>
              <a:buAutoNum type="arabicPeriod"/>
              <a:tabLst>
                <a:tab pos="1087438" algn="l"/>
                <a:tab pos="3363913" algn="l"/>
                <a:tab pos="6348413" algn="l"/>
              </a:tabLst>
            </a:pPr>
            <a:r>
              <a:rPr lang="en-US" sz="3200" dirty="0" smtClean="0">
                <a:solidFill>
                  <a:srgbClr val="C00000"/>
                </a:solidFill>
                <a:latin typeface="Arial" panose="020B0604020202020204" pitchFamily="34" charset="0"/>
                <a:cs typeface="Arial" panose="020B0604020202020204" pitchFamily="34" charset="0"/>
              </a:rPr>
              <a:t>a. 	</a:t>
            </a:r>
            <a:r>
              <a:rPr lang="en-US" sz="3200" i="1" dirty="0" smtClean="0">
                <a:latin typeface="Arial" panose="020B0604020202020204" pitchFamily="34" charset="0"/>
                <a:cs typeface="Arial" panose="020B0604020202020204" pitchFamily="34" charset="0"/>
              </a:rPr>
              <a:t>c</a:t>
            </a:r>
            <a:r>
              <a:rPr lang="en-US" sz="3200" dirty="0" smtClean="0">
                <a:latin typeface="Arial" panose="020B0604020202020204" pitchFamily="34" charset="0"/>
                <a:cs typeface="Arial" panose="020B0604020202020204" pitchFamily="34" charset="0"/>
              </a:rPr>
              <a:t> = 1.32l	</a:t>
            </a:r>
            <a:r>
              <a:rPr lang="en-US" sz="3200" dirty="0" smtClean="0">
                <a:solidFill>
                  <a:srgbClr val="C00000"/>
                </a:solidFill>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 9.09 litres (2 </a:t>
            </a:r>
            <a:r>
              <a:rPr lang="en-US" sz="3200" dirty="0" err="1" smtClean="0">
                <a:latin typeface="Arial" panose="020B0604020202020204" pitchFamily="34" charset="0"/>
                <a:cs typeface="Arial" panose="020B0604020202020204" pitchFamily="34" charset="0"/>
              </a:rPr>
              <a:t>d.p.</a:t>
            </a:r>
            <a:r>
              <a:rPr lang="en-US" sz="3200" dirty="0" smtClean="0">
                <a:latin typeface="Arial" panose="020B0604020202020204" pitchFamily="34" charset="0"/>
                <a:cs typeface="Arial" panose="020B0604020202020204" pitchFamily="34" charset="0"/>
              </a:rPr>
              <a:t>)</a:t>
            </a:r>
          </a:p>
          <a:p>
            <a:pPr marL="569913" indent="-569913">
              <a:spcAft>
                <a:spcPts val="0"/>
              </a:spcAft>
              <a:buClr>
                <a:srgbClr val="C00000"/>
              </a:buClr>
              <a:buFont typeface="+mj-lt"/>
              <a:buAutoNum type="arabicPeriod"/>
              <a:tabLst>
                <a:tab pos="1035050" algn="l"/>
                <a:tab pos="3363913" algn="l"/>
                <a:tab pos="6348413" algn="l"/>
              </a:tabLst>
            </a:pPr>
            <a:r>
              <a:rPr lang="en-US" sz="3200" dirty="0" smtClean="0">
                <a:solidFill>
                  <a:srgbClr val="C00000"/>
                </a:solidFill>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e.g. </a:t>
            </a:r>
            <a:r>
              <a:rPr lang="en-US" sz="3200" i="1" dirty="0" smtClean="0">
                <a:latin typeface="Times New Roman" panose="02020603050405020304" pitchFamily="18" charset="0"/>
                <a:cs typeface="Times New Roman" panose="02020603050405020304" pitchFamily="18" charset="0"/>
              </a:rPr>
              <a:t>l</a:t>
            </a:r>
            <a:r>
              <a:rPr lang="en-US" sz="3200" dirty="0" smtClean="0">
                <a:latin typeface="Arial" panose="020B0604020202020204" pitchFamily="34" charset="0"/>
                <a:cs typeface="Arial" panose="020B0604020202020204" pitchFamily="34" charset="0"/>
              </a:rPr>
              <a:t> = 24 </a:t>
            </a:r>
            <a:r>
              <a:rPr lang="en-US" sz="3200" i="1" dirty="0" smtClean="0">
                <a:latin typeface="Times New Roman" panose="02020603050405020304" pitchFamily="18" charset="0"/>
                <a:cs typeface="Times New Roman" panose="02020603050405020304" pitchFamily="18" charset="0"/>
              </a:rPr>
              <a:t>w</a:t>
            </a:r>
            <a:r>
              <a:rPr lang="en-US" sz="3200" dirty="0" smtClean="0">
                <a:latin typeface="Arial" panose="020B0604020202020204" pitchFamily="34" charset="0"/>
                <a:cs typeface="Arial" panose="020B0604020202020204" pitchFamily="34" charset="0"/>
              </a:rPr>
              <a:t> = 1, </a:t>
            </a:r>
            <a:r>
              <a:rPr lang="en-US" sz="3200" i="1" dirty="0">
                <a:latin typeface="Times New Roman" panose="02020603050405020304" pitchFamily="18" charset="0"/>
                <a:cs typeface="Times New Roman" panose="02020603050405020304" pitchFamily="18" charset="0"/>
              </a:rPr>
              <a:t>l</a:t>
            </a:r>
            <a:r>
              <a:rPr lang="en-US" sz="3200" dirty="0">
                <a:latin typeface="Arial" panose="020B0604020202020204" pitchFamily="34" charset="0"/>
                <a:cs typeface="Arial" panose="020B0604020202020204" pitchFamily="34" charset="0"/>
              </a:rPr>
              <a:t> = </a:t>
            </a:r>
            <a:r>
              <a:rPr lang="en-US" sz="3200" dirty="0" smtClean="0">
                <a:latin typeface="Arial" panose="020B0604020202020204" pitchFamily="34" charset="0"/>
                <a:cs typeface="Arial" panose="020B0604020202020204" pitchFamily="34" charset="0"/>
              </a:rPr>
              <a:t>12 </a:t>
            </a:r>
            <a:r>
              <a:rPr lang="en-US" sz="3200" i="1" dirty="0">
                <a:latin typeface="Times New Roman" panose="02020603050405020304" pitchFamily="18" charset="0"/>
                <a:cs typeface="Times New Roman" panose="02020603050405020304" pitchFamily="18" charset="0"/>
              </a:rPr>
              <a:t>w</a:t>
            </a:r>
            <a:r>
              <a:rPr lang="en-US" sz="3200" dirty="0">
                <a:latin typeface="Arial" panose="020B0604020202020204" pitchFamily="34" charset="0"/>
                <a:cs typeface="Arial" panose="020B0604020202020204" pitchFamily="34" charset="0"/>
              </a:rPr>
              <a:t> = </a:t>
            </a:r>
            <a:r>
              <a:rPr lang="en-US" sz="3200" dirty="0" smtClean="0">
                <a:latin typeface="Arial" panose="020B0604020202020204" pitchFamily="34" charset="0"/>
                <a:cs typeface="Arial" panose="020B0604020202020204" pitchFamily="34" charset="0"/>
              </a:rPr>
              <a:t>2, </a:t>
            </a:r>
            <a:r>
              <a:rPr lang="en-US" sz="3200" i="1" dirty="0">
                <a:latin typeface="Times New Roman" panose="02020603050405020304" pitchFamily="18" charset="0"/>
                <a:cs typeface="Times New Roman" panose="02020603050405020304" pitchFamily="18" charset="0"/>
              </a:rPr>
              <a:t>l</a:t>
            </a:r>
            <a:r>
              <a:rPr lang="en-US" sz="3200" dirty="0">
                <a:latin typeface="Arial" panose="020B0604020202020204" pitchFamily="34" charset="0"/>
                <a:cs typeface="Arial" panose="020B0604020202020204" pitchFamily="34" charset="0"/>
              </a:rPr>
              <a:t> = </a:t>
            </a:r>
            <a:r>
              <a:rPr lang="en-US" sz="3200" dirty="0" smtClean="0">
                <a:latin typeface="Arial" panose="020B0604020202020204" pitchFamily="34" charset="0"/>
                <a:cs typeface="Arial" panose="020B0604020202020204" pitchFamily="34" charset="0"/>
              </a:rPr>
              <a:t>8 </a:t>
            </a:r>
            <a:r>
              <a:rPr lang="en-US" sz="3200" i="1" dirty="0">
                <a:latin typeface="Times New Roman" panose="02020603050405020304" pitchFamily="18" charset="0"/>
                <a:cs typeface="Times New Roman" panose="02020603050405020304" pitchFamily="18" charset="0"/>
              </a:rPr>
              <a:t>w</a:t>
            </a:r>
            <a:r>
              <a:rPr lang="en-US" sz="3200" dirty="0">
                <a:latin typeface="Arial" panose="020B0604020202020204" pitchFamily="34" charset="0"/>
                <a:cs typeface="Arial" panose="020B0604020202020204" pitchFamily="34" charset="0"/>
              </a:rPr>
              <a:t> = </a:t>
            </a:r>
            <a:r>
              <a:rPr lang="en-US" sz="3200" dirty="0" smtClean="0">
                <a:latin typeface="Arial" panose="020B0604020202020204" pitchFamily="34" charset="0"/>
                <a:cs typeface="Arial" panose="020B0604020202020204" pitchFamily="34" charset="0"/>
              </a:rPr>
              <a:t>3, 	</a:t>
            </a:r>
            <a:r>
              <a:rPr lang="en-US" sz="3200" i="1" dirty="0" smtClean="0">
                <a:latin typeface="Times New Roman" panose="02020603050405020304" pitchFamily="18" charset="0"/>
                <a:cs typeface="Times New Roman" panose="02020603050405020304" pitchFamily="18" charset="0"/>
              </a:rPr>
              <a:t>l</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6 </a:t>
            </a:r>
            <a:r>
              <a:rPr lang="en-US" sz="3200" i="1" dirty="0">
                <a:latin typeface="Times New Roman" panose="02020603050405020304" pitchFamily="18" charset="0"/>
                <a:cs typeface="Times New Roman" panose="02020603050405020304" pitchFamily="18" charset="0"/>
              </a:rPr>
              <a:t>w</a:t>
            </a:r>
            <a:r>
              <a:rPr lang="en-US" sz="3200" dirty="0">
                <a:latin typeface="Arial" panose="020B0604020202020204" pitchFamily="34" charset="0"/>
                <a:cs typeface="Arial" panose="020B0604020202020204" pitchFamily="34" charset="0"/>
              </a:rPr>
              <a:t> = </a:t>
            </a:r>
            <a:r>
              <a:rPr lang="en-US" sz="3200" dirty="0" smtClean="0">
                <a:latin typeface="Arial" panose="020B0604020202020204" pitchFamily="34" charset="0"/>
                <a:cs typeface="Arial" panose="020B0604020202020204" pitchFamily="34" charset="0"/>
              </a:rPr>
              <a:t>4</a:t>
            </a:r>
            <a:br>
              <a:rPr lang="en-US" sz="3200" dirty="0" smtClean="0">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b.</a:t>
            </a:r>
            <a:r>
              <a:rPr lang="en-US" sz="3200" dirty="0" smtClean="0">
                <a:latin typeface="Arial" panose="020B0604020202020204" pitchFamily="34" charset="0"/>
                <a:cs typeface="Arial" panose="020B0604020202020204" pitchFamily="34" charset="0"/>
              </a:rPr>
              <a:t> Indirectly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proportional. </a:t>
            </a:r>
            <a:br>
              <a:rPr lang="en-US" sz="3200" dirty="0" smtClean="0">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c.</a:t>
            </a:r>
            <a:r>
              <a:rPr lang="en-US" sz="3200" dirty="0" smtClean="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880027" y="2728331"/>
            <a:ext cx="4076349" cy="3882237"/>
          </a:xfrm>
          <a:prstGeom prst="rect">
            <a:avLst/>
          </a:prstGeom>
        </p:spPr>
      </p:pic>
    </p:spTree>
    <p:extLst>
      <p:ext uri="{BB962C8B-B14F-4D97-AF65-F5344CB8AC3E}">
        <p14:creationId xmlns:p14="http://schemas.microsoft.com/office/powerpoint/2010/main" val="3791684765"/>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19.1 – </a:t>
            </a:r>
            <a:r>
              <a:rPr lang="en-US" sz="4000" dirty="0" smtClean="0">
                <a:latin typeface="Arial" panose="020B0604020202020204" pitchFamily="34" charset="0"/>
                <a:cs typeface="Arial" panose="020B0604020202020204" pitchFamily="34" charset="0"/>
              </a:rPr>
              <a:t>Direct Proportion</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706</a:t>
            </a:r>
            <a:endParaRPr lang="en-GB" sz="1400" b="1" dirty="0">
              <a:latin typeface="Calibri" panose="020F0502020204030204" pitchFamily="34" charset="0"/>
            </a:endParaRPr>
          </a:p>
        </p:txBody>
      </p:sp>
      <p:sp>
        <p:nvSpPr>
          <p:cNvPr id="3" name="Rectangle 2"/>
          <p:cNvSpPr/>
          <p:nvPr/>
        </p:nvSpPr>
        <p:spPr>
          <a:xfrm>
            <a:off x="251520" y="1196752"/>
            <a:ext cx="8568952" cy="4524315"/>
          </a:xfrm>
          <a:prstGeom prst="rect">
            <a:avLst/>
          </a:prstGeom>
        </p:spPr>
        <p:txBody>
          <a:bodyPr wrap="square">
            <a:spAutoFit/>
          </a:bodyPr>
          <a:lstStyle/>
          <a:p>
            <a:pPr marL="914400" indent="-914400">
              <a:spcAft>
                <a:spcPts val="0"/>
              </a:spcAft>
              <a:buClr>
                <a:srgbClr val="C00000"/>
              </a:buClr>
              <a:buFont typeface="+mj-lt"/>
              <a:buAutoNum type="arabicPeriod"/>
              <a:tabLst>
                <a:tab pos="1201738" algn="l"/>
                <a:tab pos="1422400" algn="l"/>
                <a:tab pos="3200400" algn="l"/>
                <a:tab pos="5199063" algn="l"/>
                <a:tab pos="6062663" algn="l"/>
              </a:tabLst>
            </a:pPr>
            <a:r>
              <a:rPr lang="en-US" sz="7200" dirty="0" smtClean="0">
                <a:solidFill>
                  <a:srgbClr val="C00000"/>
                </a:solidFill>
                <a:latin typeface="Arial" panose="020B0604020202020204" pitchFamily="34" charset="0"/>
                <a:cs typeface="Arial" panose="020B0604020202020204" pitchFamily="34" charset="0"/>
              </a:rPr>
              <a:t>a.</a:t>
            </a:r>
            <a:r>
              <a:rPr lang="en-US" sz="7200" dirty="0" smtClean="0">
                <a:latin typeface="Arial" panose="020B0604020202020204" pitchFamily="34" charset="0"/>
                <a:cs typeface="Arial" panose="020B0604020202020204" pitchFamily="34" charset="0"/>
              </a:rPr>
              <a:t> Yes; C = 0.84q	</a:t>
            </a:r>
            <a:br>
              <a:rPr lang="en-US" sz="7200" dirty="0" smtClean="0">
                <a:latin typeface="Arial" panose="020B0604020202020204" pitchFamily="34" charset="0"/>
                <a:cs typeface="Arial" panose="020B0604020202020204" pitchFamily="34" charset="0"/>
              </a:rPr>
            </a:br>
            <a:r>
              <a:rPr lang="en-US" sz="7200" dirty="0" smtClean="0">
                <a:solidFill>
                  <a:srgbClr val="C00000"/>
                </a:solidFill>
                <a:latin typeface="Arial" panose="020B0604020202020204" pitchFamily="34" charset="0"/>
                <a:cs typeface="Arial" panose="020B0604020202020204" pitchFamily="34" charset="0"/>
              </a:rPr>
              <a:t>b.</a:t>
            </a:r>
            <a:r>
              <a:rPr lang="en-US" sz="7200" dirty="0" smtClean="0">
                <a:latin typeface="Arial" panose="020B0604020202020204" pitchFamily="34" charset="0"/>
                <a:cs typeface="Arial" panose="020B0604020202020204" pitchFamily="34" charset="0"/>
              </a:rPr>
              <a:t> No</a:t>
            </a:r>
            <a:br>
              <a:rPr lang="en-US" sz="7200" dirty="0" smtClean="0">
                <a:latin typeface="Arial" panose="020B0604020202020204" pitchFamily="34" charset="0"/>
                <a:cs typeface="Arial" panose="020B0604020202020204" pitchFamily="34" charset="0"/>
              </a:rPr>
            </a:br>
            <a:r>
              <a:rPr lang="en-US" sz="7200" dirty="0" smtClean="0">
                <a:solidFill>
                  <a:srgbClr val="C00000"/>
                </a:solidFill>
                <a:latin typeface="Arial" panose="020B0604020202020204" pitchFamily="34" charset="0"/>
                <a:cs typeface="Arial" panose="020B0604020202020204" pitchFamily="34" charset="0"/>
              </a:rPr>
              <a:t>c.</a:t>
            </a:r>
            <a:r>
              <a:rPr lang="en-US" sz="7200" dirty="0" smtClean="0">
                <a:latin typeface="Arial" panose="020B0604020202020204" pitchFamily="34" charset="0"/>
                <a:cs typeface="Arial" panose="020B0604020202020204" pitchFamily="34" charset="0"/>
              </a:rPr>
              <a:t> No	</a:t>
            </a:r>
            <a:br>
              <a:rPr lang="en-US" sz="7200" dirty="0" smtClean="0">
                <a:latin typeface="Arial" panose="020B0604020202020204" pitchFamily="34" charset="0"/>
                <a:cs typeface="Arial" panose="020B0604020202020204" pitchFamily="34" charset="0"/>
              </a:rPr>
            </a:br>
            <a:r>
              <a:rPr lang="en-US" sz="7200" dirty="0" smtClean="0">
                <a:solidFill>
                  <a:srgbClr val="C00000"/>
                </a:solidFill>
                <a:latin typeface="Arial" panose="020B0604020202020204" pitchFamily="34" charset="0"/>
                <a:cs typeface="Arial" panose="020B0604020202020204" pitchFamily="34" charset="0"/>
              </a:rPr>
              <a:t>d.</a:t>
            </a:r>
            <a:r>
              <a:rPr lang="en-US" sz="7200" dirty="0" smtClean="0">
                <a:latin typeface="Arial" panose="020B0604020202020204" pitchFamily="34" charset="0"/>
                <a:cs typeface="Arial" panose="020B0604020202020204" pitchFamily="34" charset="0"/>
              </a:rPr>
              <a:t> No</a:t>
            </a:r>
          </a:p>
        </p:txBody>
      </p:sp>
    </p:spTree>
    <p:extLst>
      <p:ext uri="{BB962C8B-B14F-4D97-AF65-F5344CB8AC3E}">
        <p14:creationId xmlns:p14="http://schemas.microsoft.com/office/powerpoint/2010/main" val="2673746883"/>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Strengthen</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711</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29558"/>
                <a:ext cx="8568952" cy="5245923"/>
              </a:xfrm>
              <a:prstGeom prst="rect">
                <a:avLst/>
              </a:prstGeom>
            </p:spPr>
            <p:txBody>
              <a:bodyPr wrap="square">
                <a:spAutoFit/>
              </a:bodyPr>
              <a:lstStyle/>
              <a:p>
                <a:pPr marL="569913" indent="-569913">
                  <a:spcAft>
                    <a:spcPts val="600"/>
                  </a:spcAft>
                  <a:buClr>
                    <a:srgbClr val="C00000"/>
                  </a:buClr>
                  <a:buFont typeface="+mj-lt"/>
                  <a:buAutoNum type="arabicPeriod" startAt="3"/>
                  <a:tabLst>
                    <a:tab pos="1087438" algn="l"/>
                    <a:tab pos="3363913" algn="l"/>
                    <a:tab pos="6348413" algn="l"/>
                  </a:tabLst>
                </a:pPr>
                <a:r>
                  <a:rPr lang="en-US" sz="3600" dirty="0" smtClean="0">
                    <a:solidFill>
                      <a:srgbClr val="C00000"/>
                    </a:solidFill>
                    <a:latin typeface="Arial" panose="020B0604020202020204" pitchFamily="34" charset="0"/>
                    <a:cs typeface="Arial" panose="020B0604020202020204" pitchFamily="34" charset="0"/>
                  </a:rPr>
                  <a:t>a. 	</a:t>
                </a:r>
                <a:r>
                  <a:rPr lang="en-US" sz="3600" dirty="0">
                    <a:latin typeface="Arial" panose="020B0604020202020204" pitchFamily="34" charset="0"/>
                    <a:cs typeface="Arial" panose="020B0604020202020204" pitchFamily="34" charset="0"/>
                  </a:rPr>
                  <a:t>i</a:t>
                </a:r>
                <a:r>
                  <a:rPr lang="en-US" sz="3600" dirty="0" smtClean="0">
                    <a:latin typeface="Arial" panose="020B0604020202020204" pitchFamily="34" charset="0"/>
                    <a:cs typeface="Arial" panose="020B0604020202020204" pitchFamily="34" charset="0"/>
                  </a:rPr>
                  <a:t>	</a:t>
                </a:r>
                <a:r>
                  <a:rPr lang="en-US" sz="3600" dirty="0" smtClean="0">
                    <a:solidFill>
                      <a:srgbClr val="C00000"/>
                    </a:solidFill>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 ii</a:t>
                </a:r>
              </a:p>
              <a:p>
                <a:pPr marL="569913" indent="-569913">
                  <a:spcAft>
                    <a:spcPts val="600"/>
                  </a:spcAft>
                  <a:buClr>
                    <a:srgbClr val="C00000"/>
                  </a:buClr>
                  <a:buFont typeface="+mj-lt"/>
                  <a:buAutoNum type="arabicPeriod" startAt="3"/>
                  <a:tabLst>
                    <a:tab pos="1087438" algn="l"/>
                    <a:tab pos="3363913" algn="l"/>
                    <a:tab pos="6348413" algn="l"/>
                  </a:tabLst>
                </a:pPr>
                <a:r>
                  <a:rPr lang="en-US" sz="3600" dirty="0" smtClean="0">
                    <a:solidFill>
                      <a:srgbClr val="C00000"/>
                    </a:solidFill>
                    <a:latin typeface="Arial" panose="020B0604020202020204" pitchFamily="34" charset="0"/>
                    <a:cs typeface="Arial" panose="020B0604020202020204" pitchFamily="34" charset="0"/>
                  </a:rPr>
                  <a:t>a. i. </a:t>
                </a:r>
                <a:r>
                  <a:rPr lang="en-US" sz="3600" i="1" dirty="0" smtClean="0">
                    <a:latin typeface="Arial" panose="020B0604020202020204" pitchFamily="34" charset="0"/>
                    <a:cs typeface="Arial" panose="020B0604020202020204" pitchFamily="34" charset="0"/>
                  </a:rPr>
                  <a:t>A</a:t>
                </a:r>
                <a:r>
                  <a:rPr lang="en-US" sz="3600" dirty="0" smtClean="0">
                    <a:latin typeface="Arial" panose="020B0604020202020204" pitchFamily="34" charset="0"/>
                    <a:cs typeface="Arial" panose="020B0604020202020204" pitchFamily="34" charset="0"/>
                  </a:rPr>
                  <a:t> </a:t>
                </a:r>
                <a:r>
                  <a:rPr lang="en-US" sz="3600" dirty="0" smtClean="0"/>
                  <a:t>∝ </a:t>
                </a:r>
                <a:r>
                  <a:rPr lang="en-US" sz="3600" i="1" dirty="0" smtClean="0"/>
                  <a:t>B</a:t>
                </a:r>
                <a:r>
                  <a:rPr lang="en-US" sz="3600" dirty="0">
                    <a:latin typeface="Arial" panose="020B0604020202020204" pitchFamily="34" charset="0"/>
                    <a:cs typeface="Arial" panose="020B0604020202020204" pitchFamily="34" charset="0"/>
                  </a:rPr>
                  <a:t>	</a:t>
                </a:r>
                <a:r>
                  <a:rPr lang="en-US" sz="3600" dirty="0" smtClean="0">
                    <a:solidFill>
                      <a:srgbClr val="C00000"/>
                    </a:solidFill>
                    <a:latin typeface="Arial" panose="020B0604020202020204" pitchFamily="34" charset="0"/>
                    <a:cs typeface="Arial" panose="020B0604020202020204" pitchFamily="34" charset="0"/>
                  </a:rPr>
                  <a:t>ii.</a:t>
                </a:r>
                <a:r>
                  <a:rPr lang="en-US" sz="3600" dirty="0" smtClean="0">
                    <a:latin typeface="Arial" panose="020B0604020202020204" pitchFamily="34" charset="0"/>
                    <a:cs typeface="Arial" panose="020B0604020202020204" pitchFamily="34" charset="0"/>
                  </a:rPr>
                  <a:t> </a:t>
                </a:r>
                <a:r>
                  <a:rPr lang="en-US" sz="3600" i="1" dirty="0" smtClean="0">
                    <a:latin typeface="Arial" panose="020B0604020202020204" pitchFamily="34" charset="0"/>
                    <a:cs typeface="Arial" panose="020B0604020202020204" pitchFamily="34" charset="0"/>
                  </a:rPr>
                  <a:t>A = kB</a:t>
                </a:r>
                <a:r>
                  <a:rPr lang="en-US" sz="3600" dirty="0" smtClean="0">
                    <a:latin typeface="Arial" panose="020B0604020202020204" pitchFamily="34" charset="0"/>
                    <a:cs typeface="Arial" panose="020B0604020202020204" pitchFamily="34" charset="0"/>
                  </a:rPr>
                  <a:t> </a:t>
                </a:r>
                <a:br>
                  <a:rPr lang="en-US" sz="3600" dirty="0" smtClean="0">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 </a:t>
                </a:r>
                <a:r>
                  <a:rPr lang="en-US" sz="3600" dirty="0" smtClean="0">
                    <a:solidFill>
                      <a:srgbClr val="C00000"/>
                    </a:solidFill>
                    <a:latin typeface="Arial" panose="020B0604020202020204" pitchFamily="34" charset="0"/>
                    <a:cs typeface="Arial" panose="020B0604020202020204" pitchFamily="34" charset="0"/>
                  </a:rPr>
                  <a:t>i.</a:t>
                </a:r>
                <a:r>
                  <a:rPr lang="en-US" sz="3600" dirty="0" smtClean="0">
                    <a:latin typeface="Arial" panose="020B0604020202020204" pitchFamily="34" charset="0"/>
                    <a:cs typeface="Arial" panose="020B0604020202020204" pitchFamily="34" charset="0"/>
                  </a:rPr>
                  <a:t> </a:t>
                </a:r>
                <a:r>
                  <a:rPr lang="en-US" sz="3600" i="1" dirty="0" smtClean="0">
                    <a:latin typeface="Arial" panose="020B0604020202020204" pitchFamily="34" charset="0"/>
                    <a:cs typeface="Arial" panose="020B0604020202020204" pitchFamily="34" charset="0"/>
                  </a:rPr>
                  <a:t>C</a:t>
                </a:r>
                <a:r>
                  <a:rPr lang="en-US" sz="3600" dirty="0" smtClean="0">
                    <a:latin typeface="Arial" panose="020B0604020202020204" pitchFamily="34" charset="0"/>
                    <a:cs typeface="Arial" panose="020B0604020202020204" pitchFamily="34" charset="0"/>
                  </a:rPr>
                  <a:t> </a:t>
                </a:r>
                <a:r>
                  <a:rPr lang="en-US" sz="3600" dirty="0" smtClean="0"/>
                  <a:t>∝ </a:t>
                </a:r>
                <a14:m>
                  <m:oMath xmlns:m="http://schemas.openxmlformats.org/officeDocument/2006/math">
                    <m:f>
                      <m:fPr>
                        <m:ctrlPr>
                          <a:rPr lang="en-US" sz="3600" i="1">
                            <a:latin typeface="Cambria Math" panose="02040503050406030204" pitchFamily="18" charset="0"/>
                            <a:cs typeface="Arial" panose="020B0604020202020204" pitchFamily="34" charset="0"/>
                          </a:rPr>
                        </m:ctrlPr>
                      </m:fPr>
                      <m:num>
                        <m:r>
                          <a:rPr lang="en-US" sz="3600">
                            <a:latin typeface="Cambria Math" panose="02040503050406030204" pitchFamily="18" charset="0"/>
                            <a:cs typeface="Arial" panose="020B0604020202020204" pitchFamily="34" charset="0"/>
                          </a:rPr>
                          <m:t>1</m:t>
                        </m:r>
                      </m:num>
                      <m:den>
                        <m:r>
                          <m:rPr>
                            <m:sty m:val="p"/>
                          </m:rPr>
                          <a:rPr lang="en-US" sz="3600" b="0" i="0" smtClean="0">
                            <a:latin typeface="Cambria Math" panose="02040503050406030204" pitchFamily="18" charset="0"/>
                            <a:cs typeface="Arial" panose="020B0604020202020204" pitchFamily="34" charset="0"/>
                          </a:rPr>
                          <m:t>D</m:t>
                        </m:r>
                      </m:den>
                    </m:f>
                  </m:oMath>
                </a14:m>
                <a:r>
                  <a:rPr lang="en-US" sz="3600" dirty="0" smtClean="0">
                    <a:latin typeface="Arial" panose="020B0604020202020204" pitchFamily="34" charset="0"/>
                    <a:cs typeface="Arial" panose="020B0604020202020204" pitchFamily="34" charset="0"/>
                  </a:rPr>
                  <a:t>	</a:t>
                </a:r>
                <a:r>
                  <a:rPr lang="en-US" sz="3600" dirty="0" smtClean="0">
                    <a:solidFill>
                      <a:srgbClr val="C00000"/>
                    </a:solidFill>
                    <a:latin typeface="Arial" panose="020B0604020202020204" pitchFamily="34" charset="0"/>
                    <a:cs typeface="Arial" panose="020B0604020202020204" pitchFamily="34" charset="0"/>
                  </a:rPr>
                  <a:t>ii.</a:t>
                </a:r>
                <a:r>
                  <a:rPr lang="en-US" sz="3600" dirty="0" smtClean="0">
                    <a:latin typeface="Arial" panose="020B0604020202020204" pitchFamily="34" charset="0"/>
                    <a:cs typeface="Arial" panose="020B0604020202020204" pitchFamily="34" charset="0"/>
                  </a:rPr>
                  <a:t> </a:t>
                </a:r>
                <a:r>
                  <a:rPr lang="en-US" sz="3600" i="1" dirty="0">
                    <a:latin typeface="Arial" panose="020B0604020202020204" pitchFamily="34" charset="0"/>
                    <a:cs typeface="Arial" panose="020B0604020202020204" pitchFamily="34" charset="0"/>
                  </a:rPr>
                  <a:t>C</a:t>
                </a:r>
                <a:r>
                  <a:rPr lang="en-US" sz="3600" dirty="0">
                    <a:latin typeface="Arial" panose="020B0604020202020204" pitchFamily="34" charset="0"/>
                    <a:cs typeface="Arial" panose="020B0604020202020204" pitchFamily="34" charset="0"/>
                  </a:rPr>
                  <a:t> </a:t>
                </a:r>
                <a:r>
                  <a:rPr lang="en-US" sz="3600" dirty="0" smtClean="0"/>
                  <a:t>= </a:t>
                </a:r>
                <a14:m>
                  <m:oMath xmlns:m="http://schemas.openxmlformats.org/officeDocument/2006/math">
                    <m:f>
                      <m:fPr>
                        <m:ctrlPr>
                          <a:rPr lang="en-US" sz="3600" i="1">
                            <a:latin typeface="Cambria Math" panose="02040503050406030204" pitchFamily="18" charset="0"/>
                            <a:cs typeface="Arial" panose="020B0604020202020204" pitchFamily="34" charset="0"/>
                          </a:rPr>
                        </m:ctrlPr>
                      </m:fPr>
                      <m:num>
                        <m:r>
                          <m:rPr>
                            <m:sty m:val="p"/>
                          </m:rPr>
                          <a:rPr lang="en-US" sz="3600" b="0" i="0" smtClean="0">
                            <a:latin typeface="Cambria Math" panose="02040503050406030204" pitchFamily="18" charset="0"/>
                            <a:cs typeface="Arial" panose="020B0604020202020204" pitchFamily="34" charset="0"/>
                          </a:rPr>
                          <m:t>k</m:t>
                        </m:r>
                      </m:num>
                      <m:den>
                        <m:r>
                          <m:rPr>
                            <m:sty m:val="p"/>
                          </m:rPr>
                          <a:rPr lang="en-US" sz="3600">
                            <a:latin typeface="Cambria Math" panose="02040503050406030204" pitchFamily="18" charset="0"/>
                            <a:cs typeface="Arial" panose="020B0604020202020204" pitchFamily="34" charset="0"/>
                          </a:rPr>
                          <m:t>D</m:t>
                        </m:r>
                      </m:den>
                    </m:f>
                  </m:oMath>
                </a14:m>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c.</a:t>
                </a:r>
                <a:r>
                  <a:rPr lang="en-US" sz="3600" dirty="0" smtClean="0">
                    <a:latin typeface="Arial" panose="020B0604020202020204" pitchFamily="34" charset="0"/>
                    <a:cs typeface="Arial" panose="020B0604020202020204" pitchFamily="34" charset="0"/>
                  </a:rPr>
                  <a:t> </a:t>
                </a:r>
                <a:r>
                  <a:rPr lang="en-US" sz="3600" dirty="0">
                    <a:solidFill>
                      <a:srgbClr val="C00000"/>
                    </a:solidFill>
                    <a:latin typeface="Arial" panose="020B0604020202020204" pitchFamily="34" charset="0"/>
                    <a:cs typeface="Arial" panose="020B0604020202020204" pitchFamily="34" charset="0"/>
                  </a:rPr>
                  <a:t>i.</a:t>
                </a:r>
                <a:r>
                  <a:rPr lang="en-US" sz="3600" dirty="0">
                    <a:latin typeface="Arial" panose="020B0604020202020204" pitchFamily="34" charset="0"/>
                    <a:cs typeface="Arial" panose="020B0604020202020204" pitchFamily="34" charset="0"/>
                  </a:rPr>
                  <a:t> </a:t>
                </a:r>
                <a:r>
                  <a:rPr lang="en-US" sz="3600" i="1" dirty="0" smtClean="0">
                    <a:latin typeface="Arial" panose="020B0604020202020204" pitchFamily="34" charset="0"/>
                    <a:cs typeface="Arial" panose="020B0604020202020204" pitchFamily="34" charset="0"/>
                  </a:rPr>
                  <a:t>M</a:t>
                </a:r>
                <a:r>
                  <a:rPr lang="en-US" sz="3600" dirty="0" smtClean="0">
                    <a:latin typeface="Arial" panose="020B0604020202020204" pitchFamily="34" charset="0"/>
                    <a:cs typeface="Arial" panose="020B0604020202020204" pitchFamily="34" charset="0"/>
                  </a:rPr>
                  <a:t> </a:t>
                </a:r>
                <a:r>
                  <a:rPr lang="en-US" sz="3600" dirty="0" smtClean="0"/>
                  <a:t>∝ </a:t>
                </a:r>
                <a:r>
                  <a:rPr lang="en-US" sz="3600" i="1" dirty="0" smtClean="0"/>
                  <a:t>N</a:t>
                </a:r>
                <a:r>
                  <a:rPr lang="en-US" sz="3600" baseline="30000" dirty="0" smtClean="0"/>
                  <a:t>2</a:t>
                </a:r>
                <a:r>
                  <a:rPr lang="en-US" sz="3600" dirty="0">
                    <a:latin typeface="Arial" panose="020B0604020202020204" pitchFamily="34" charset="0"/>
                    <a:cs typeface="Arial" panose="020B0604020202020204" pitchFamily="34" charset="0"/>
                  </a:rPr>
                  <a:t>	</a:t>
                </a:r>
                <a:r>
                  <a:rPr lang="en-US" sz="3600" dirty="0">
                    <a:solidFill>
                      <a:srgbClr val="C00000"/>
                    </a:solidFill>
                    <a:latin typeface="Arial" panose="020B0604020202020204" pitchFamily="34" charset="0"/>
                    <a:cs typeface="Arial" panose="020B0604020202020204" pitchFamily="34" charset="0"/>
                  </a:rPr>
                  <a:t>ii.</a:t>
                </a:r>
                <a:r>
                  <a:rPr lang="en-US" sz="3600" dirty="0">
                    <a:latin typeface="Arial" panose="020B0604020202020204" pitchFamily="34" charset="0"/>
                    <a:cs typeface="Arial" panose="020B0604020202020204" pitchFamily="34" charset="0"/>
                  </a:rPr>
                  <a:t> </a:t>
                </a:r>
                <a:r>
                  <a:rPr lang="en-US" sz="3600" i="1" dirty="0">
                    <a:latin typeface="Arial" panose="020B0604020202020204" pitchFamily="34" charset="0"/>
                    <a:cs typeface="Arial" panose="020B0604020202020204" pitchFamily="34" charset="0"/>
                  </a:rPr>
                  <a:t>C</a:t>
                </a:r>
                <a:r>
                  <a:rPr lang="en-US" sz="3600" dirty="0">
                    <a:latin typeface="Arial" panose="020B0604020202020204" pitchFamily="34" charset="0"/>
                    <a:cs typeface="Arial" panose="020B0604020202020204" pitchFamily="34" charset="0"/>
                  </a:rPr>
                  <a:t> </a:t>
                </a:r>
                <a:r>
                  <a:rPr lang="en-US" sz="3600" dirty="0" smtClean="0"/>
                  <a:t>= </a:t>
                </a:r>
                <a:r>
                  <a:rPr lang="en-US" sz="3600" i="1" dirty="0" smtClean="0"/>
                  <a:t>kN</a:t>
                </a:r>
                <a:r>
                  <a:rPr lang="en-US" sz="3600" baseline="30000" dirty="0" smtClean="0"/>
                  <a:t>2</a:t>
                </a:r>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d.</a:t>
                </a:r>
                <a:r>
                  <a:rPr lang="en-US" sz="3600" dirty="0" smtClean="0">
                    <a:latin typeface="Arial" panose="020B0604020202020204" pitchFamily="34" charset="0"/>
                    <a:cs typeface="Arial" panose="020B0604020202020204" pitchFamily="34" charset="0"/>
                  </a:rPr>
                  <a:t> </a:t>
                </a:r>
                <a:r>
                  <a:rPr lang="en-US" sz="3600" dirty="0">
                    <a:solidFill>
                      <a:srgbClr val="C00000"/>
                    </a:solidFill>
                    <a:latin typeface="Arial" panose="020B0604020202020204" pitchFamily="34" charset="0"/>
                    <a:cs typeface="Arial" panose="020B0604020202020204" pitchFamily="34" charset="0"/>
                  </a:rPr>
                  <a:t>i.</a:t>
                </a:r>
                <a:r>
                  <a:rPr lang="en-US" sz="3600" dirty="0">
                    <a:latin typeface="Arial" panose="020B0604020202020204" pitchFamily="34" charset="0"/>
                    <a:cs typeface="Arial" panose="020B0604020202020204" pitchFamily="34" charset="0"/>
                  </a:rPr>
                  <a:t> </a:t>
                </a:r>
                <a:r>
                  <a:rPr lang="en-US" sz="3600" i="1" dirty="0" smtClean="0">
                    <a:latin typeface="Arial" panose="020B0604020202020204" pitchFamily="34" charset="0"/>
                    <a:cs typeface="Arial" panose="020B0604020202020204" pitchFamily="34" charset="0"/>
                  </a:rPr>
                  <a:t>F</a:t>
                </a:r>
                <a:r>
                  <a:rPr lang="en-US" sz="3600" dirty="0" smtClean="0">
                    <a:latin typeface="Arial" panose="020B0604020202020204" pitchFamily="34" charset="0"/>
                    <a:cs typeface="Arial" panose="020B0604020202020204" pitchFamily="34" charset="0"/>
                  </a:rPr>
                  <a:t> </a:t>
                </a:r>
                <a:r>
                  <a:rPr lang="en-US" sz="3600" dirty="0"/>
                  <a:t>∝ </a:t>
                </a:r>
                <a14:m>
                  <m:oMath xmlns:m="http://schemas.openxmlformats.org/officeDocument/2006/math">
                    <m:f>
                      <m:fPr>
                        <m:ctrlPr>
                          <a:rPr lang="en-US" sz="3600" i="1">
                            <a:latin typeface="Cambria Math" panose="02040503050406030204" pitchFamily="18" charset="0"/>
                            <a:cs typeface="Arial" panose="020B0604020202020204" pitchFamily="34" charset="0"/>
                          </a:rPr>
                        </m:ctrlPr>
                      </m:fPr>
                      <m:num>
                        <m:r>
                          <a:rPr lang="en-US" sz="3600">
                            <a:latin typeface="Cambria Math" panose="02040503050406030204" pitchFamily="18" charset="0"/>
                            <a:cs typeface="Arial" panose="020B0604020202020204" pitchFamily="34" charset="0"/>
                          </a:rPr>
                          <m:t>1</m:t>
                        </m:r>
                      </m:num>
                      <m:den>
                        <m:r>
                          <m:rPr>
                            <m:sty m:val="p"/>
                          </m:rPr>
                          <a:rPr lang="en-US" sz="3600" b="0" i="0" smtClean="0">
                            <a:latin typeface="Cambria Math" panose="02040503050406030204" pitchFamily="18" charset="0"/>
                            <a:cs typeface="Arial" panose="020B0604020202020204" pitchFamily="34" charset="0"/>
                          </a:rPr>
                          <m:t>G</m:t>
                        </m:r>
                        <m:r>
                          <a:rPr lang="en-US" sz="3600" b="0" i="0" baseline="30000" smtClean="0">
                            <a:latin typeface="Cambria Math" panose="02040503050406030204" pitchFamily="18" charset="0"/>
                            <a:cs typeface="Arial" panose="020B0604020202020204" pitchFamily="34" charset="0"/>
                          </a:rPr>
                          <m:t>3</m:t>
                        </m:r>
                      </m:den>
                    </m:f>
                  </m:oMath>
                </a14:m>
                <a:r>
                  <a:rPr lang="en-US" sz="3600" dirty="0">
                    <a:latin typeface="Arial" panose="020B0604020202020204" pitchFamily="34" charset="0"/>
                    <a:cs typeface="Arial" panose="020B0604020202020204" pitchFamily="34" charset="0"/>
                  </a:rPr>
                  <a:t>	</a:t>
                </a:r>
                <a:r>
                  <a:rPr lang="en-US" sz="3600" dirty="0">
                    <a:solidFill>
                      <a:srgbClr val="C00000"/>
                    </a:solidFill>
                    <a:latin typeface="Arial" panose="020B0604020202020204" pitchFamily="34" charset="0"/>
                    <a:cs typeface="Arial" panose="020B0604020202020204" pitchFamily="34" charset="0"/>
                  </a:rPr>
                  <a:t>ii.</a:t>
                </a:r>
                <a:r>
                  <a:rPr lang="en-US" sz="3600" dirty="0">
                    <a:latin typeface="Arial" panose="020B0604020202020204" pitchFamily="34" charset="0"/>
                    <a:cs typeface="Arial" panose="020B0604020202020204" pitchFamily="34" charset="0"/>
                  </a:rPr>
                  <a:t> </a:t>
                </a:r>
                <a:r>
                  <a:rPr lang="en-US" sz="3600" i="1" dirty="0">
                    <a:latin typeface="Arial" panose="020B0604020202020204" pitchFamily="34" charset="0"/>
                    <a:cs typeface="Arial" panose="020B0604020202020204" pitchFamily="34" charset="0"/>
                  </a:rPr>
                  <a:t>C</a:t>
                </a:r>
                <a:r>
                  <a:rPr lang="en-US" sz="3600" dirty="0">
                    <a:latin typeface="Arial" panose="020B0604020202020204" pitchFamily="34" charset="0"/>
                    <a:cs typeface="Arial" panose="020B0604020202020204" pitchFamily="34" charset="0"/>
                  </a:rPr>
                  <a:t> </a:t>
                </a:r>
                <a:r>
                  <a:rPr lang="en-US" sz="3600" dirty="0"/>
                  <a:t>= </a:t>
                </a:r>
                <a14:m>
                  <m:oMath xmlns:m="http://schemas.openxmlformats.org/officeDocument/2006/math">
                    <m:f>
                      <m:fPr>
                        <m:ctrlPr>
                          <a:rPr lang="en-US" sz="3600" i="1">
                            <a:latin typeface="Cambria Math" panose="02040503050406030204" pitchFamily="18" charset="0"/>
                            <a:cs typeface="Arial" panose="020B0604020202020204" pitchFamily="34" charset="0"/>
                          </a:rPr>
                        </m:ctrlPr>
                      </m:fPr>
                      <m:num>
                        <m:r>
                          <m:rPr>
                            <m:sty m:val="p"/>
                          </m:rPr>
                          <a:rPr lang="en-US" sz="3600">
                            <a:latin typeface="Cambria Math" panose="02040503050406030204" pitchFamily="18" charset="0"/>
                            <a:cs typeface="Arial" panose="020B0604020202020204" pitchFamily="34" charset="0"/>
                          </a:rPr>
                          <m:t>k</m:t>
                        </m:r>
                      </m:num>
                      <m:den>
                        <m:r>
                          <m:rPr>
                            <m:sty m:val="p"/>
                          </m:rPr>
                          <a:rPr lang="en-US" sz="3600" b="0" i="0" smtClean="0">
                            <a:latin typeface="Cambria Math" panose="02040503050406030204" pitchFamily="18" charset="0"/>
                            <a:cs typeface="Arial" panose="020B0604020202020204" pitchFamily="34" charset="0"/>
                          </a:rPr>
                          <m:t>G</m:t>
                        </m:r>
                        <m:r>
                          <a:rPr lang="en-US" sz="3600" b="0" i="0" baseline="30000" smtClean="0">
                            <a:latin typeface="Cambria Math" panose="02040503050406030204" pitchFamily="18" charset="0"/>
                            <a:cs typeface="Arial" panose="020B0604020202020204" pitchFamily="34" charset="0"/>
                          </a:rPr>
                          <m:t>3</m:t>
                        </m:r>
                      </m:den>
                    </m:f>
                  </m:oMath>
                </a14:m>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e.</a:t>
                </a:r>
                <a:r>
                  <a:rPr lang="en-US" sz="3600" dirty="0" smtClean="0">
                    <a:latin typeface="Arial" panose="020B0604020202020204" pitchFamily="34" charset="0"/>
                    <a:cs typeface="Arial" panose="020B0604020202020204" pitchFamily="34" charset="0"/>
                  </a:rPr>
                  <a:t> </a:t>
                </a:r>
                <a:r>
                  <a:rPr lang="en-US" sz="3600" dirty="0">
                    <a:solidFill>
                      <a:srgbClr val="C00000"/>
                    </a:solidFill>
                    <a:latin typeface="Arial" panose="020B0604020202020204" pitchFamily="34" charset="0"/>
                    <a:cs typeface="Arial" panose="020B0604020202020204" pitchFamily="34" charset="0"/>
                  </a:rPr>
                  <a:t>i.</a:t>
                </a:r>
                <a:r>
                  <a:rPr lang="en-US" sz="3600" dirty="0">
                    <a:latin typeface="Arial" panose="020B0604020202020204" pitchFamily="34" charset="0"/>
                    <a:cs typeface="Arial" panose="020B0604020202020204" pitchFamily="34" charset="0"/>
                  </a:rPr>
                  <a:t> </a:t>
                </a:r>
                <a:r>
                  <a:rPr lang="en-US" sz="3600" i="1" dirty="0" smtClean="0">
                    <a:latin typeface="Arial" panose="020B0604020202020204" pitchFamily="34" charset="0"/>
                    <a:cs typeface="Arial" panose="020B0604020202020204" pitchFamily="34" charset="0"/>
                  </a:rPr>
                  <a:t>H</a:t>
                </a:r>
                <a:r>
                  <a:rPr lang="en-US" sz="3600" dirty="0" smtClean="0">
                    <a:latin typeface="Arial" panose="020B0604020202020204" pitchFamily="34" charset="0"/>
                    <a:cs typeface="Arial" panose="020B0604020202020204" pitchFamily="34" charset="0"/>
                  </a:rPr>
                  <a:t> </a:t>
                </a:r>
                <a:r>
                  <a:rPr lang="en-US" sz="3600" dirty="0"/>
                  <a:t>∝ </a:t>
                </a:r>
                <a14:m>
                  <m:oMath xmlns:m="http://schemas.openxmlformats.org/officeDocument/2006/math">
                    <m:f>
                      <m:fPr>
                        <m:ctrlPr>
                          <a:rPr lang="en-US" sz="5400" i="1">
                            <a:latin typeface="Cambria Math" panose="02040503050406030204" pitchFamily="18" charset="0"/>
                            <a:cs typeface="Arial" panose="020B0604020202020204" pitchFamily="34" charset="0"/>
                          </a:rPr>
                        </m:ctrlPr>
                      </m:fPr>
                      <m:num>
                        <m:r>
                          <a:rPr lang="en-US" sz="5400">
                            <a:latin typeface="Cambria Math" panose="02040503050406030204" pitchFamily="18" charset="0"/>
                            <a:cs typeface="Arial" panose="020B0604020202020204" pitchFamily="34" charset="0"/>
                          </a:rPr>
                          <m:t>1</m:t>
                        </m:r>
                      </m:num>
                      <m:den>
                        <m:rad>
                          <m:radPr>
                            <m:degHide m:val="on"/>
                            <m:ctrlPr>
                              <a:rPr lang="en-US" sz="3600" i="1">
                                <a:latin typeface="Cambria Math" panose="02040503050406030204" pitchFamily="18" charset="0"/>
                              </a:rPr>
                            </m:ctrlPr>
                          </m:radPr>
                          <m:deg/>
                          <m:e>
                            <m:r>
                              <a:rPr lang="en-US" sz="3600" b="0" i="1" smtClean="0">
                                <a:latin typeface="Cambria Math" panose="02040503050406030204" pitchFamily="18" charset="0"/>
                              </a:rPr>
                              <m:t>𝑇</m:t>
                            </m:r>
                          </m:e>
                        </m:rad>
                      </m:den>
                    </m:f>
                  </m:oMath>
                </a14:m>
                <a:r>
                  <a:rPr lang="en-US" sz="3600" dirty="0">
                    <a:latin typeface="Arial" panose="020B0604020202020204" pitchFamily="34" charset="0"/>
                    <a:cs typeface="Arial" panose="020B0604020202020204" pitchFamily="34" charset="0"/>
                  </a:rPr>
                  <a:t>	</a:t>
                </a:r>
                <a:r>
                  <a:rPr lang="en-US" sz="3600" dirty="0">
                    <a:solidFill>
                      <a:srgbClr val="C00000"/>
                    </a:solidFill>
                    <a:latin typeface="Arial" panose="020B0604020202020204" pitchFamily="34" charset="0"/>
                    <a:cs typeface="Arial" panose="020B0604020202020204" pitchFamily="34" charset="0"/>
                  </a:rPr>
                  <a:t>ii.</a:t>
                </a:r>
                <a:r>
                  <a:rPr lang="en-US" sz="3600" dirty="0">
                    <a:latin typeface="Arial" panose="020B0604020202020204" pitchFamily="34" charset="0"/>
                    <a:cs typeface="Arial" panose="020B0604020202020204" pitchFamily="34" charset="0"/>
                  </a:rPr>
                  <a:t> </a:t>
                </a:r>
                <a:r>
                  <a:rPr lang="en-US" sz="3600" i="1" dirty="0">
                    <a:latin typeface="Arial" panose="020B0604020202020204" pitchFamily="34" charset="0"/>
                    <a:cs typeface="Arial" panose="020B0604020202020204" pitchFamily="34" charset="0"/>
                  </a:rPr>
                  <a:t>C</a:t>
                </a:r>
                <a:r>
                  <a:rPr lang="en-US" sz="3600" dirty="0">
                    <a:latin typeface="Arial" panose="020B0604020202020204" pitchFamily="34" charset="0"/>
                    <a:cs typeface="Arial" panose="020B0604020202020204" pitchFamily="34" charset="0"/>
                  </a:rPr>
                  <a:t> </a:t>
                </a:r>
                <a:r>
                  <a:rPr lang="en-US" sz="3600" dirty="0"/>
                  <a:t>= </a:t>
                </a:r>
                <a14:m>
                  <m:oMath xmlns:m="http://schemas.openxmlformats.org/officeDocument/2006/math">
                    <m:f>
                      <m:fPr>
                        <m:ctrlPr>
                          <a:rPr lang="en-US" sz="5400" i="1">
                            <a:latin typeface="Cambria Math" panose="02040503050406030204" pitchFamily="18" charset="0"/>
                            <a:cs typeface="Arial" panose="020B0604020202020204" pitchFamily="34" charset="0"/>
                          </a:rPr>
                        </m:ctrlPr>
                      </m:fPr>
                      <m:num>
                        <m:r>
                          <m:rPr>
                            <m:sty m:val="p"/>
                          </m:rPr>
                          <a:rPr lang="en-US" sz="5400">
                            <a:latin typeface="Cambria Math" panose="02040503050406030204" pitchFamily="18" charset="0"/>
                            <a:cs typeface="Arial" panose="020B0604020202020204" pitchFamily="34" charset="0"/>
                          </a:rPr>
                          <m:t>k</m:t>
                        </m:r>
                      </m:num>
                      <m:den>
                        <m:rad>
                          <m:radPr>
                            <m:degHide m:val="on"/>
                            <m:ctrlPr>
                              <a:rPr lang="en-US" sz="3600" i="1">
                                <a:latin typeface="Cambria Math" panose="02040503050406030204" pitchFamily="18" charset="0"/>
                              </a:rPr>
                            </m:ctrlPr>
                          </m:radPr>
                          <m:deg/>
                          <m:e>
                            <m:r>
                              <a:rPr lang="en-US" sz="3600" b="0" i="1" smtClean="0">
                                <a:latin typeface="Cambria Math" panose="02040503050406030204" pitchFamily="18" charset="0"/>
                              </a:rPr>
                              <m:t>𝑇</m:t>
                            </m:r>
                          </m:e>
                        </m:rad>
                        <m:r>
                          <m:rPr>
                            <m:nor/>
                          </m:rPr>
                          <a:rPr lang="en-US" sz="3600" dirty="0"/>
                          <m:t> </m:t>
                        </m:r>
                      </m:den>
                    </m:f>
                  </m:oMath>
                </a14:m>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f.</a:t>
                </a:r>
                <a:r>
                  <a:rPr lang="en-US" sz="3600" dirty="0" smtClean="0">
                    <a:latin typeface="Arial" panose="020B0604020202020204" pitchFamily="34" charset="0"/>
                    <a:cs typeface="Arial" panose="020B0604020202020204" pitchFamily="34" charset="0"/>
                  </a:rPr>
                  <a:t>  </a:t>
                </a:r>
                <a:r>
                  <a:rPr lang="en-US" sz="3600" dirty="0" smtClean="0">
                    <a:solidFill>
                      <a:srgbClr val="C00000"/>
                    </a:solidFill>
                    <a:latin typeface="Arial" panose="020B0604020202020204" pitchFamily="34" charset="0"/>
                    <a:cs typeface="Arial" panose="020B0604020202020204" pitchFamily="34" charset="0"/>
                  </a:rPr>
                  <a:t>i</a:t>
                </a:r>
                <a:r>
                  <a:rPr lang="en-US" sz="3600" dirty="0">
                    <a:solidFill>
                      <a:srgbClr val="C00000"/>
                    </a:solidFill>
                    <a:latin typeface="Arial" panose="020B0604020202020204" pitchFamily="34" charset="0"/>
                    <a:cs typeface="Arial" panose="020B0604020202020204" pitchFamily="34" charset="0"/>
                  </a:rPr>
                  <a:t>.</a:t>
                </a:r>
                <a:r>
                  <a:rPr lang="en-US" sz="3600" dirty="0">
                    <a:latin typeface="Arial" panose="020B0604020202020204" pitchFamily="34" charset="0"/>
                    <a:cs typeface="Arial" panose="020B0604020202020204" pitchFamily="34" charset="0"/>
                  </a:rPr>
                  <a:t> </a:t>
                </a:r>
                <a:r>
                  <a:rPr lang="en-US" sz="3600" i="1" dirty="0" smtClean="0">
                    <a:latin typeface="Arial" panose="020B0604020202020204" pitchFamily="34" charset="0"/>
                    <a:cs typeface="Arial" panose="020B0604020202020204" pitchFamily="34" charset="0"/>
                  </a:rPr>
                  <a:t>R</a:t>
                </a:r>
                <a:r>
                  <a:rPr lang="en-US" sz="3600" dirty="0" smtClean="0">
                    <a:latin typeface="Arial" panose="020B0604020202020204" pitchFamily="34" charset="0"/>
                    <a:cs typeface="Arial" panose="020B0604020202020204" pitchFamily="34" charset="0"/>
                  </a:rPr>
                  <a:t> </a:t>
                </a:r>
                <a:r>
                  <a:rPr lang="en-US" sz="3600" dirty="0"/>
                  <a:t>∝ </a:t>
                </a:r>
                <a:r>
                  <a:rPr lang="en-US" sz="3600" i="1" dirty="0" smtClean="0"/>
                  <a:t>S</a:t>
                </a:r>
                <a:r>
                  <a:rPr lang="en-US" sz="3600" baseline="30000" dirty="0" smtClean="0"/>
                  <a:t>3</a:t>
                </a:r>
                <a:r>
                  <a:rPr lang="en-US" sz="3600" dirty="0">
                    <a:latin typeface="Arial" panose="020B0604020202020204" pitchFamily="34" charset="0"/>
                    <a:cs typeface="Arial" panose="020B0604020202020204" pitchFamily="34" charset="0"/>
                  </a:rPr>
                  <a:t>	</a:t>
                </a:r>
                <a:r>
                  <a:rPr lang="en-US" sz="3600" dirty="0">
                    <a:solidFill>
                      <a:srgbClr val="C00000"/>
                    </a:solidFill>
                    <a:latin typeface="Arial" panose="020B0604020202020204" pitchFamily="34" charset="0"/>
                    <a:cs typeface="Arial" panose="020B0604020202020204" pitchFamily="34" charset="0"/>
                  </a:rPr>
                  <a:t>ii.</a:t>
                </a:r>
                <a:r>
                  <a:rPr lang="en-US" sz="3600" dirty="0">
                    <a:latin typeface="Arial" panose="020B0604020202020204" pitchFamily="34" charset="0"/>
                    <a:cs typeface="Arial" panose="020B0604020202020204" pitchFamily="34" charset="0"/>
                  </a:rPr>
                  <a:t> </a:t>
                </a:r>
                <a:r>
                  <a:rPr lang="en-US" sz="3600" i="1" dirty="0">
                    <a:latin typeface="Arial" panose="020B0604020202020204" pitchFamily="34" charset="0"/>
                    <a:cs typeface="Arial" panose="020B0604020202020204" pitchFamily="34" charset="0"/>
                  </a:rPr>
                  <a:t>C</a:t>
                </a:r>
                <a:r>
                  <a:rPr lang="en-US" sz="3600" dirty="0">
                    <a:latin typeface="Arial" panose="020B0604020202020204" pitchFamily="34" charset="0"/>
                    <a:cs typeface="Arial" panose="020B0604020202020204" pitchFamily="34" charset="0"/>
                  </a:rPr>
                  <a:t> </a:t>
                </a:r>
                <a:r>
                  <a:rPr lang="en-US" sz="3600" dirty="0" smtClean="0"/>
                  <a:t>= </a:t>
                </a:r>
                <a:r>
                  <a:rPr lang="en-US" sz="3600" i="1" dirty="0" smtClean="0"/>
                  <a:t>kS</a:t>
                </a:r>
                <a:r>
                  <a:rPr lang="en-US" sz="3600" baseline="30000" dirty="0" smtClean="0"/>
                  <a:t>3</a:t>
                </a:r>
                <a:endParaRPr lang="en-US" sz="3600" baseline="300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229558"/>
                <a:ext cx="8568952" cy="5245923"/>
              </a:xfrm>
              <a:prstGeom prst="rect">
                <a:avLst/>
              </a:prstGeom>
              <a:blipFill rotWithShape="0">
                <a:blip r:embed="rId4"/>
                <a:stretch>
                  <a:fillRect l="-1920" t="-1860" b="-3488"/>
                </a:stretch>
              </a:blipFill>
            </p:spPr>
            <p:txBody>
              <a:bodyPr/>
              <a:lstStyle/>
              <a:p>
                <a:r>
                  <a:rPr lang="en-US">
                    <a:noFill/>
                  </a:rPr>
                  <a:t> </a:t>
                </a:r>
              </a:p>
            </p:txBody>
          </p:sp>
        </mc:Fallback>
      </mc:AlternateContent>
    </p:spTree>
    <p:extLst>
      <p:ext uri="{BB962C8B-B14F-4D97-AF65-F5344CB8AC3E}">
        <p14:creationId xmlns:p14="http://schemas.microsoft.com/office/powerpoint/2010/main" val="2207674813"/>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Strengthen</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711</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29558"/>
                <a:ext cx="8568952" cy="5185587"/>
              </a:xfrm>
              <a:prstGeom prst="rect">
                <a:avLst/>
              </a:prstGeom>
            </p:spPr>
            <p:txBody>
              <a:bodyPr wrap="square">
                <a:spAutoFit/>
              </a:bodyPr>
              <a:lstStyle/>
              <a:p>
                <a:pPr marL="741363" indent="-741363">
                  <a:spcAft>
                    <a:spcPts val="600"/>
                  </a:spcAft>
                  <a:buClr>
                    <a:srgbClr val="C00000"/>
                  </a:buClr>
                  <a:buFont typeface="+mj-lt"/>
                  <a:buAutoNum type="arabicPeriod" startAt="5"/>
                  <a:tabLst>
                    <a:tab pos="1087438" algn="l"/>
                    <a:tab pos="4519613" algn="l"/>
                    <a:tab pos="6348413" algn="l"/>
                  </a:tabLst>
                </a:pPr>
                <a:r>
                  <a:rPr lang="en-US" sz="5000" dirty="0" smtClean="0">
                    <a:solidFill>
                      <a:srgbClr val="C00000"/>
                    </a:solidFill>
                    <a:latin typeface="Arial" panose="020B0604020202020204" pitchFamily="34" charset="0"/>
                    <a:cs typeface="Arial" panose="020B0604020202020204" pitchFamily="34" charset="0"/>
                  </a:rPr>
                  <a:t>a. </a:t>
                </a:r>
                <a:r>
                  <a:rPr lang="en-US" sz="5000" i="1" dirty="0" smtClean="0">
                    <a:latin typeface="Arial" panose="020B0604020202020204" pitchFamily="34" charset="0"/>
                    <a:cs typeface="Arial" panose="020B0604020202020204" pitchFamily="34" charset="0"/>
                  </a:rPr>
                  <a:t>k</a:t>
                </a:r>
                <a:r>
                  <a:rPr lang="en-US" sz="5000" dirty="0" smtClean="0">
                    <a:latin typeface="Arial" panose="020B0604020202020204" pitchFamily="34" charset="0"/>
                    <a:cs typeface="Arial" panose="020B0604020202020204" pitchFamily="34" charset="0"/>
                  </a:rPr>
                  <a:t> = 10	</a:t>
                </a:r>
                <a:r>
                  <a:rPr lang="en-US" sz="5000" dirty="0" smtClean="0">
                    <a:solidFill>
                      <a:srgbClr val="C00000"/>
                    </a:solidFill>
                    <a:latin typeface="Arial" panose="020B0604020202020204" pitchFamily="34" charset="0"/>
                    <a:cs typeface="Arial" panose="020B0604020202020204" pitchFamily="34" charset="0"/>
                  </a:rPr>
                  <a:t>b.</a:t>
                </a:r>
                <a:r>
                  <a:rPr lang="en-US" sz="5000" dirty="0" smtClean="0">
                    <a:latin typeface="Arial" panose="020B0604020202020204" pitchFamily="34" charset="0"/>
                    <a:cs typeface="Arial" panose="020B0604020202020204" pitchFamily="34" charset="0"/>
                  </a:rPr>
                  <a:t> </a:t>
                </a:r>
                <a:r>
                  <a:rPr lang="en-US" sz="5000" i="1" dirty="0" smtClean="0">
                    <a:latin typeface="Arial" panose="020B0604020202020204" pitchFamily="34" charset="0"/>
                    <a:cs typeface="Arial" panose="020B0604020202020204" pitchFamily="34" charset="0"/>
                  </a:rPr>
                  <a:t>F</a:t>
                </a:r>
                <a:r>
                  <a:rPr lang="en-US" sz="5000" dirty="0" smtClean="0">
                    <a:latin typeface="Arial" panose="020B0604020202020204" pitchFamily="34" charset="0"/>
                    <a:cs typeface="Arial" panose="020B0604020202020204" pitchFamily="34" charset="0"/>
                  </a:rPr>
                  <a:t> </a:t>
                </a:r>
                <a:r>
                  <a:rPr lang="en-US" sz="5000" dirty="0">
                    <a:latin typeface="Arial" panose="020B0604020202020204" pitchFamily="34" charset="0"/>
                    <a:cs typeface="Arial" panose="020B0604020202020204" pitchFamily="34" charset="0"/>
                  </a:rPr>
                  <a:t>= </a:t>
                </a:r>
                <a:r>
                  <a:rPr lang="en-US" sz="5000" dirty="0" smtClean="0">
                    <a:latin typeface="Arial" panose="020B0604020202020204" pitchFamily="34" charset="0"/>
                    <a:cs typeface="Arial" panose="020B0604020202020204" pitchFamily="34" charset="0"/>
                  </a:rPr>
                  <a:t>10a</a:t>
                </a:r>
                <a:br>
                  <a:rPr lang="en-US" sz="5000" dirty="0" smtClean="0">
                    <a:latin typeface="Arial" panose="020B0604020202020204" pitchFamily="34" charset="0"/>
                    <a:cs typeface="Arial" panose="020B0604020202020204" pitchFamily="34" charset="0"/>
                  </a:rPr>
                </a:br>
                <a:r>
                  <a:rPr lang="en-US" sz="5000" dirty="0" smtClean="0">
                    <a:solidFill>
                      <a:srgbClr val="C00000"/>
                    </a:solidFill>
                    <a:latin typeface="Arial" panose="020B0604020202020204" pitchFamily="34" charset="0"/>
                    <a:cs typeface="Arial" panose="020B0604020202020204" pitchFamily="34" charset="0"/>
                  </a:rPr>
                  <a:t>c.</a:t>
                </a:r>
                <a:r>
                  <a:rPr lang="en-US" sz="5000" dirty="0" smtClean="0">
                    <a:latin typeface="Arial" panose="020B0604020202020204" pitchFamily="34" charset="0"/>
                    <a:cs typeface="Arial" panose="020B0604020202020204" pitchFamily="34" charset="0"/>
                  </a:rPr>
                  <a:t> </a:t>
                </a:r>
                <a:r>
                  <a:rPr lang="en-US" sz="5000" i="1" dirty="0" smtClean="0">
                    <a:latin typeface="Arial" panose="020B0604020202020204" pitchFamily="34" charset="0"/>
                    <a:cs typeface="Arial" panose="020B0604020202020204" pitchFamily="34" charset="0"/>
                  </a:rPr>
                  <a:t>F</a:t>
                </a:r>
                <a:r>
                  <a:rPr lang="en-US" sz="5000" dirty="0" smtClean="0">
                    <a:latin typeface="Arial" panose="020B0604020202020204" pitchFamily="34" charset="0"/>
                    <a:cs typeface="Arial" panose="020B0604020202020204" pitchFamily="34" charset="0"/>
                  </a:rPr>
                  <a:t> </a:t>
                </a:r>
                <a:r>
                  <a:rPr lang="en-US" sz="5000" dirty="0" smtClean="0"/>
                  <a:t>=  40</a:t>
                </a:r>
                <a:r>
                  <a:rPr lang="en-US" sz="5000" dirty="0">
                    <a:latin typeface="Arial" panose="020B0604020202020204" pitchFamily="34" charset="0"/>
                    <a:cs typeface="Arial" panose="020B0604020202020204" pitchFamily="34" charset="0"/>
                  </a:rPr>
                  <a:t>	</a:t>
                </a:r>
                <a:r>
                  <a:rPr lang="en-US" sz="5000" dirty="0" smtClean="0">
                    <a:solidFill>
                      <a:srgbClr val="C00000"/>
                    </a:solidFill>
                    <a:latin typeface="Arial" panose="020B0604020202020204" pitchFamily="34" charset="0"/>
                    <a:cs typeface="Arial" panose="020B0604020202020204" pitchFamily="34" charset="0"/>
                  </a:rPr>
                  <a:t>d.</a:t>
                </a:r>
                <a:r>
                  <a:rPr lang="en-US" sz="5000" dirty="0" smtClean="0">
                    <a:latin typeface="Arial" panose="020B0604020202020204" pitchFamily="34" charset="0"/>
                    <a:cs typeface="Arial" panose="020B0604020202020204" pitchFamily="34" charset="0"/>
                  </a:rPr>
                  <a:t> </a:t>
                </a:r>
                <a:r>
                  <a:rPr lang="en-US" sz="5000" i="1" dirty="0" smtClean="0">
                    <a:latin typeface="Arial" panose="020B0604020202020204" pitchFamily="34" charset="0"/>
                    <a:cs typeface="Arial" panose="020B0604020202020204" pitchFamily="34" charset="0"/>
                  </a:rPr>
                  <a:t>a</a:t>
                </a:r>
                <a:r>
                  <a:rPr lang="en-US" sz="5000" dirty="0" smtClean="0">
                    <a:latin typeface="Arial" panose="020B0604020202020204" pitchFamily="34" charset="0"/>
                    <a:cs typeface="Arial" panose="020B0604020202020204" pitchFamily="34" charset="0"/>
                  </a:rPr>
                  <a:t> </a:t>
                </a:r>
                <a:r>
                  <a:rPr lang="en-US" sz="5000" dirty="0" smtClean="0"/>
                  <a:t>= 6</a:t>
                </a:r>
                <a:endParaRPr lang="en-US" sz="5000" dirty="0" smtClean="0">
                  <a:latin typeface="Arial" panose="020B0604020202020204" pitchFamily="34" charset="0"/>
                  <a:cs typeface="Arial" panose="020B0604020202020204" pitchFamily="34" charset="0"/>
                </a:endParaRPr>
              </a:p>
              <a:p>
                <a:pPr marL="741363" indent="-741363">
                  <a:spcAft>
                    <a:spcPts val="600"/>
                  </a:spcAft>
                  <a:buClr>
                    <a:srgbClr val="C00000"/>
                  </a:buClr>
                  <a:buFont typeface="+mj-lt"/>
                  <a:buAutoNum type="arabicPeriod" startAt="5"/>
                  <a:tabLst>
                    <a:tab pos="1087438" algn="l"/>
                    <a:tab pos="4519613" algn="l"/>
                    <a:tab pos="6348413" algn="l"/>
                  </a:tabLst>
                </a:pPr>
                <a:r>
                  <a:rPr lang="en-US" sz="5000" dirty="0" smtClean="0">
                    <a:solidFill>
                      <a:srgbClr val="C00000"/>
                    </a:solidFill>
                    <a:latin typeface="Arial" panose="020B0604020202020204" pitchFamily="34" charset="0"/>
                    <a:cs typeface="Arial" panose="020B0604020202020204" pitchFamily="34" charset="0"/>
                  </a:rPr>
                  <a:t>a. </a:t>
                </a:r>
                <a:r>
                  <a:rPr lang="en-US" sz="5000" i="1" dirty="0">
                    <a:latin typeface="Arial" panose="020B0604020202020204" pitchFamily="34" charset="0"/>
                    <a:cs typeface="Arial" panose="020B0604020202020204" pitchFamily="34" charset="0"/>
                  </a:rPr>
                  <a:t>k</a:t>
                </a:r>
                <a:r>
                  <a:rPr lang="en-US" sz="5000" dirty="0">
                    <a:latin typeface="Arial" panose="020B0604020202020204" pitchFamily="34" charset="0"/>
                    <a:cs typeface="Arial" panose="020B0604020202020204" pitchFamily="34" charset="0"/>
                  </a:rPr>
                  <a:t> = </a:t>
                </a:r>
                <a:r>
                  <a:rPr lang="en-US" sz="5000" dirty="0" smtClean="0">
                    <a:latin typeface="Arial" panose="020B0604020202020204" pitchFamily="34" charset="0"/>
                    <a:cs typeface="Arial" panose="020B0604020202020204" pitchFamily="34" charset="0"/>
                  </a:rPr>
                  <a:t>20 </a:t>
                </a:r>
                <a:r>
                  <a:rPr lang="en-US" sz="5000" dirty="0">
                    <a:latin typeface="Arial" panose="020B0604020202020204" pitchFamily="34" charset="0"/>
                    <a:cs typeface="Arial" panose="020B0604020202020204" pitchFamily="34" charset="0"/>
                  </a:rPr>
                  <a:t>	</a:t>
                </a:r>
                <a:r>
                  <a:rPr lang="en-US" sz="5000" dirty="0" smtClean="0">
                    <a:solidFill>
                      <a:srgbClr val="C00000"/>
                    </a:solidFill>
                    <a:latin typeface="Arial" panose="020B0604020202020204" pitchFamily="34" charset="0"/>
                    <a:cs typeface="Arial" panose="020B0604020202020204" pitchFamily="34" charset="0"/>
                  </a:rPr>
                  <a:t>b.</a:t>
                </a:r>
                <a:r>
                  <a:rPr lang="en-US" sz="5000" dirty="0" smtClean="0">
                    <a:latin typeface="Arial" panose="020B0604020202020204" pitchFamily="34" charset="0"/>
                    <a:cs typeface="Arial" panose="020B0604020202020204" pitchFamily="34" charset="0"/>
                  </a:rPr>
                  <a:t> </a:t>
                </a:r>
                <a:r>
                  <a:rPr lang="en-US" sz="5000" i="1" dirty="0" smtClean="0">
                    <a:latin typeface="Arial" panose="020B0604020202020204" pitchFamily="34" charset="0"/>
                    <a:cs typeface="Arial" panose="020B0604020202020204" pitchFamily="34" charset="0"/>
                  </a:rPr>
                  <a:t>a</a:t>
                </a:r>
                <a:r>
                  <a:rPr lang="en-US" sz="5000" dirty="0" smtClean="0">
                    <a:latin typeface="Arial" panose="020B0604020202020204" pitchFamily="34" charset="0"/>
                    <a:cs typeface="Arial" panose="020B0604020202020204" pitchFamily="34" charset="0"/>
                  </a:rPr>
                  <a:t> </a:t>
                </a:r>
                <a:r>
                  <a:rPr lang="en-US" sz="5000" dirty="0"/>
                  <a:t>= </a:t>
                </a:r>
                <a14:m>
                  <m:oMath xmlns:m="http://schemas.openxmlformats.org/officeDocument/2006/math">
                    <m:f>
                      <m:fPr>
                        <m:ctrlPr>
                          <a:rPr lang="en-US" sz="5000" i="1">
                            <a:latin typeface="Cambria Math" panose="02040503050406030204" pitchFamily="18" charset="0"/>
                            <a:cs typeface="Arial" panose="020B0604020202020204" pitchFamily="34" charset="0"/>
                          </a:rPr>
                        </m:ctrlPr>
                      </m:fPr>
                      <m:num>
                        <m:r>
                          <a:rPr lang="en-US" sz="5000" b="0" i="0" smtClean="0">
                            <a:latin typeface="Cambria Math" panose="02040503050406030204" pitchFamily="18" charset="0"/>
                            <a:cs typeface="Arial" panose="020B0604020202020204" pitchFamily="34" charset="0"/>
                          </a:rPr>
                          <m:t>20</m:t>
                        </m:r>
                      </m:num>
                      <m:den>
                        <m:r>
                          <m:rPr>
                            <m:sty m:val="p"/>
                          </m:rPr>
                          <a:rPr lang="en-US" sz="5000" b="0" i="0" smtClean="0">
                            <a:latin typeface="Cambria Math" panose="02040503050406030204" pitchFamily="18" charset="0"/>
                            <a:cs typeface="Arial" panose="020B0604020202020204" pitchFamily="34" charset="0"/>
                          </a:rPr>
                          <m:t>b</m:t>
                        </m:r>
                      </m:den>
                    </m:f>
                  </m:oMath>
                </a14:m>
                <a:r>
                  <a:rPr lang="en-US" sz="5000" dirty="0" smtClean="0">
                    <a:latin typeface="Arial" panose="020B0604020202020204" pitchFamily="34" charset="0"/>
                    <a:cs typeface="Arial" panose="020B0604020202020204" pitchFamily="34" charset="0"/>
                  </a:rPr>
                  <a:t> </a:t>
                </a:r>
                <a:br>
                  <a:rPr lang="en-US" sz="5000" dirty="0" smtClean="0">
                    <a:latin typeface="Arial" panose="020B0604020202020204" pitchFamily="34" charset="0"/>
                    <a:cs typeface="Arial" panose="020B0604020202020204" pitchFamily="34" charset="0"/>
                  </a:rPr>
                </a:br>
                <a:r>
                  <a:rPr lang="en-US" sz="5000" dirty="0" smtClean="0">
                    <a:solidFill>
                      <a:srgbClr val="C00000"/>
                    </a:solidFill>
                    <a:latin typeface="Arial" panose="020B0604020202020204" pitchFamily="34" charset="0"/>
                    <a:cs typeface="Arial" panose="020B0604020202020204" pitchFamily="34" charset="0"/>
                  </a:rPr>
                  <a:t>c.</a:t>
                </a:r>
                <a:r>
                  <a:rPr lang="en-US" sz="5000" dirty="0" smtClean="0">
                    <a:latin typeface="Arial" panose="020B0604020202020204" pitchFamily="34" charset="0"/>
                    <a:cs typeface="Arial" panose="020B0604020202020204" pitchFamily="34" charset="0"/>
                  </a:rPr>
                  <a:t> </a:t>
                </a:r>
                <a:r>
                  <a:rPr lang="en-US" sz="5000" i="1" dirty="0" smtClean="0">
                    <a:latin typeface="Arial" panose="020B0604020202020204" pitchFamily="34" charset="0"/>
                    <a:cs typeface="Arial" panose="020B0604020202020204" pitchFamily="34" charset="0"/>
                  </a:rPr>
                  <a:t>a</a:t>
                </a:r>
                <a:r>
                  <a:rPr lang="en-US" sz="5000" dirty="0" smtClean="0">
                    <a:latin typeface="Arial" panose="020B0604020202020204" pitchFamily="34" charset="0"/>
                    <a:cs typeface="Arial" panose="020B0604020202020204" pitchFamily="34" charset="0"/>
                  </a:rPr>
                  <a:t> </a:t>
                </a:r>
                <a:r>
                  <a:rPr lang="en-US" sz="5000" dirty="0">
                    <a:latin typeface="Arial" panose="020B0604020202020204" pitchFamily="34" charset="0"/>
                    <a:cs typeface="Arial" panose="020B0604020202020204" pitchFamily="34" charset="0"/>
                  </a:rPr>
                  <a:t>= </a:t>
                </a:r>
                <a:r>
                  <a:rPr lang="en-US" sz="5000" dirty="0" smtClean="0">
                    <a:latin typeface="Arial" panose="020B0604020202020204" pitchFamily="34" charset="0"/>
                    <a:cs typeface="Arial" panose="020B0604020202020204" pitchFamily="34" charset="0"/>
                  </a:rPr>
                  <a:t>4 	</a:t>
                </a:r>
                <a:r>
                  <a:rPr lang="en-US" sz="5000" dirty="0" smtClean="0">
                    <a:solidFill>
                      <a:srgbClr val="C00000"/>
                    </a:solidFill>
                    <a:latin typeface="Arial" panose="020B0604020202020204" pitchFamily="34" charset="0"/>
                    <a:cs typeface="Arial" panose="020B0604020202020204" pitchFamily="34" charset="0"/>
                  </a:rPr>
                  <a:t>d.</a:t>
                </a:r>
                <a:r>
                  <a:rPr lang="en-US" sz="5000" dirty="0" smtClean="0">
                    <a:latin typeface="Arial" panose="020B0604020202020204" pitchFamily="34" charset="0"/>
                    <a:cs typeface="Arial" panose="020B0604020202020204" pitchFamily="34" charset="0"/>
                  </a:rPr>
                  <a:t> </a:t>
                </a:r>
                <a:r>
                  <a:rPr lang="en-US" sz="5000" i="1" dirty="0" smtClean="0">
                    <a:latin typeface="Arial" panose="020B0604020202020204" pitchFamily="34" charset="0"/>
                    <a:cs typeface="Arial" panose="020B0604020202020204" pitchFamily="34" charset="0"/>
                  </a:rPr>
                  <a:t>b</a:t>
                </a:r>
                <a:r>
                  <a:rPr lang="en-US" sz="5000" dirty="0" smtClean="0">
                    <a:latin typeface="Arial" panose="020B0604020202020204" pitchFamily="34" charset="0"/>
                    <a:cs typeface="Arial" panose="020B0604020202020204" pitchFamily="34" charset="0"/>
                  </a:rPr>
                  <a:t> </a:t>
                </a:r>
                <a:r>
                  <a:rPr lang="en-US" sz="5000" dirty="0">
                    <a:latin typeface="Arial" panose="020B0604020202020204" pitchFamily="34" charset="0"/>
                    <a:cs typeface="Arial" panose="020B0604020202020204" pitchFamily="34" charset="0"/>
                  </a:rPr>
                  <a:t>= </a:t>
                </a:r>
                <a:r>
                  <a:rPr lang="en-US" sz="5000" dirty="0" smtClean="0">
                    <a:latin typeface="Arial" panose="020B0604020202020204" pitchFamily="34" charset="0"/>
                    <a:cs typeface="Arial" panose="020B0604020202020204" pitchFamily="34" charset="0"/>
                  </a:rPr>
                  <a:t>4</a:t>
                </a:r>
              </a:p>
              <a:p>
                <a:pPr marL="741363" indent="-741363">
                  <a:spcAft>
                    <a:spcPts val="600"/>
                  </a:spcAft>
                  <a:buClr>
                    <a:srgbClr val="C00000"/>
                  </a:buClr>
                  <a:buFont typeface="+mj-lt"/>
                  <a:buAutoNum type="arabicPeriod" startAt="5"/>
                  <a:tabLst>
                    <a:tab pos="1087438" algn="l"/>
                    <a:tab pos="4519613" algn="l"/>
                    <a:tab pos="6348413" algn="l"/>
                  </a:tabLst>
                </a:pPr>
                <a:r>
                  <a:rPr lang="en-US" sz="5000" dirty="0" smtClean="0">
                    <a:solidFill>
                      <a:srgbClr val="C00000"/>
                    </a:solidFill>
                    <a:latin typeface="Arial" panose="020B0604020202020204" pitchFamily="34" charset="0"/>
                    <a:cs typeface="Arial" panose="020B0604020202020204" pitchFamily="34" charset="0"/>
                  </a:rPr>
                  <a:t>a.</a:t>
                </a:r>
                <a:r>
                  <a:rPr lang="en-US" sz="5000" dirty="0" smtClean="0">
                    <a:latin typeface="Arial" panose="020B0604020202020204" pitchFamily="34" charset="0"/>
                    <a:cs typeface="Arial" panose="020B0604020202020204" pitchFamily="34" charset="0"/>
                  </a:rPr>
                  <a:t> </a:t>
                </a:r>
                <a:r>
                  <a:rPr lang="en-US" sz="5000" i="1" dirty="0">
                    <a:latin typeface="Arial" panose="020B0604020202020204" pitchFamily="34" charset="0"/>
                    <a:cs typeface="Arial" panose="020B0604020202020204" pitchFamily="34" charset="0"/>
                  </a:rPr>
                  <a:t>k</a:t>
                </a:r>
                <a:r>
                  <a:rPr lang="en-US" sz="5000" dirty="0">
                    <a:latin typeface="Arial" panose="020B0604020202020204" pitchFamily="34" charset="0"/>
                    <a:cs typeface="Arial" panose="020B0604020202020204" pitchFamily="34" charset="0"/>
                  </a:rPr>
                  <a:t> = </a:t>
                </a:r>
                <a:r>
                  <a:rPr lang="en-US" sz="5000" dirty="0" smtClean="0">
                    <a:latin typeface="Arial" panose="020B0604020202020204" pitchFamily="34" charset="0"/>
                    <a:cs typeface="Arial" panose="020B0604020202020204" pitchFamily="34" charset="0"/>
                  </a:rPr>
                  <a:t>5 </a:t>
                </a:r>
                <a:r>
                  <a:rPr lang="en-US" sz="5000" dirty="0">
                    <a:latin typeface="Arial" panose="020B0604020202020204" pitchFamily="34" charset="0"/>
                    <a:cs typeface="Arial" panose="020B0604020202020204" pitchFamily="34" charset="0"/>
                  </a:rPr>
                  <a:t>	</a:t>
                </a:r>
                <a:r>
                  <a:rPr lang="en-US" sz="5000" dirty="0" smtClean="0">
                    <a:solidFill>
                      <a:srgbClr val="C00000"/>
                    </a:solidFill>
                    <a:latin typeface="Arial" panose="020B0604020202020204" pitchFamily="34" charset="0"/>
                    <a:cs typeface="Arial" panose="020B0604020202020204" pitchFamily="34" charset="0"/>
                  </a:rPr>
                  <a:t>b.</a:t>
                </a:r>
                <a:r>
                  <a:rPr lang="en-US" sz="5000" dirty="0" smtClean="0">
                    <a:latin typeface="Arial" panose="020B0604020202020204" pitchFamily="34" charset="0"/>
                    <a:cs typeface="Arial" panose="020B0604020202020204" pitchFamily="34" charset="0"/>
                  </a:rPr>
                  <a:t> </a:t>
                </a:r>
                <a:r>
                  <a:rPr lang="en-US" sz="5000" i="1" dirty="0" smtClean="0">
                    <a:latin typeface="Arial" panose="020B0604020202020204" pitchFamily="34" charset="0"/>
                    <a:cs typeface="Arial" panose="020B0604020202020204" pitchFamily="34" charset="0"/>
                  </a:rPr>
                  <a:t>d</a:t>
                </a:r>
                <a:r>
                  <a:rPr lang="en-US" sz="5000" dirty="0" smtClean="0">
                    <a:latin typeface="Arial" panose="020B0604020202020204" pitchFamily="34" charset="0"/>
                    <a:cs typeface="Arial" panose="020B0604020202020204" pitchFamily="34" charset="0"/>
                  </a:rPr>
                  <a:t> </a:t>
                </a:r>
                <a:r>
                  <a:rPr lang="en-US" sz="5000" dirty="0" smtClean="0"/>
                  <a:t>= </a:t>
                </a:r>
                <a:r>
                  <a:rPr lang="en-US" sz="5000" i="1" dirty="0" smtClean="0"/>
                  <a:t>5t</a:t>
                </a:r>
                <a:r>
                  <a:rPr lang="en-US" sz="5000" baseline="30000" dirty="0" smtClean="0"/>
                  <a:t>2</a:t>
                </a:r>
                <a:r>
                  <a:rPr lang="en-US" sz="5000" dirty="0">
                    <a:latin typeface="Arial" panose="020B0604020202020204" pitchFamily="34" charset="0"/>
                    <a:cs typeface="Arial" panose="020B0604020202020204" pitchFamily="34" charset="0"/>
                  </a:rPr>
                  <a:t/>
                </a:r>
                <a:br>
                  <a:rPr lang="en-US" sz="5000" dirty="0">
                    <a:latin typeface="Arial" panose="020B0604020202020204" pitchFamily="34" charset="0"/>
                    <a:cs typeface="Arial" panose="020B0604020202020204" pitchFamily="34" charset="0"/>
                  </a:rPr>
                </a:br>
                <a:r>
                  <a:rPr lang="en-US" sz="5000" dirty="0" smtClean="0">
                    <a:solidFill>
                      <a:srgbClr val="C00000"/>
                    </a:solidFill>
                    <a:latin typeface="Arial" panose="020B0604020202020204" pitchFamily="34" charset="0"/>
                    <a:cs typeface="Arial" panose="020B0604020202020204" pitchFamily="34" charset="0"/>
                  </a:rPr>
                  <a:t>c.</a:t>
                </a:r>
                <a:r>
                  <a:rPr lang="en-US" sz="5000" dirty="0" smtClean="0">
                    <a:latin typeface="Arial" panose="020B0604020202020204" pitchFamily="34" charset="0"/>
                    <a:cs typeface="Arial" panose="020B0604020202020204" pitchFamily="34" charset="0"/>
                  </a:rPr>
                  <a:t> </a:t>
                </a:r>
                <a:r>
                  <a:rPr lang="en-US" sz="5000" i="1" dirty="0" smtClean="0">
                    <a:latin typeface="Arial" panose="020B0604020202020204" pitchFamily="34" charset="0"/>
                    <a:cs typeface="Arial" panose="020B0604020202020204" pitchFamily="34" charset="0"/>
                  </a:rPr>
                  <a:t>d</a:t>
                </a:r>
                <a:r>
                  <a:rPr lang="en-US" sz="5000" dirty="0" smtClean="0">
                    <a:latin typeface="Arial" panose="020B0604020202020204" pitchFamily="34" charset="0"/>
                    <a:cs typeface="Arial" panose="020B0604020202020204" pitchFamily="34" charset="0"/>
                  </a:rPr>
                  <a:t> </a:t>
                </a:r>
                <a:r>
                  <a:rPr lang="en-US" sz="5000" dirty="0">
                    <a:latin typeface="Arial" panose="020B0604020202020204" pitchFamily="34" charset="0"/>
                    <a:cs typeface="Arial" panose="020B0604020202020204" pitchFamily="34" charset="0"/>
                  </a:rPr>
                  <a:t>= </a:t>
                </a:r>
                <a:r>
                  <a:rPr lang="en-US" sz="5000" dirty="0" smtClean="0">
                    <a:latin typeface="Arial" panose="020B0604020202020204" pitchFamily="34" charset="0"/>
                    <a:cs typeface="Arial" panose="020B0604020202020204" pitchFamily="34" charset="0"/>
                  </a:rPr>
                  <a:t>245 </a:t>
                </a:r>
                <a:r>
                  <a:rPr lang="en-US" sz="5000" dirty="0">
                    <a:latin typeface="Arial" panose="020B0604020202020204" pitchFamily="34" charset="0"/>
                    <a:cs typeface="Arial" panose="020B0604020202020204" pitchFamily="34" charset="0"/>
                  </a:rPr>
                  <a:t>	</a:t>
                </a:r>
                <a:r>
                  <a:rPr lang="en-US" sz="5000" dirty="0" smtClean="0">
                    <a:solidFill>
                      <a:srgbClr val="C00000"/>
                    </a:solidFill>
                    <a:latin typeface="Arial" panose="020B0604020202020204" pitchFamily="34" charset="0"/>
                    <a:cs typeface="Arial" panose="020B0604020202020204" pitchFamily="34" charset="0"/>
                  </a:rPr>
                  <a:t>d.</a:t>
                </a:r>
                <a:r>
                  <a:rPr lang="en-US" sz="5000" dirty="0" smtClean="0">
                    <a:latin typeface="Arial" panose="020B0604020202020204" pitchFamily="34" charset="0"/>
                    <a:cs typeface="Arial" panose="020B0604020202020204" pitchFamily="34" charset="0"/>
                  </a:rPr>
                  <a:t> </a:t>
                </a:r>
                <a:r>
                  <a:rPr lang="en-US" sz="5000" i="1" dirty="0" smtClean="0">
                    <a:latin typeface="Arial" panose="020B0604020202020204" pitchFamily="34" charset="0"/>
                    <a:cs typeface="Arial" panose="020B0604020202020204" pitchFamily="34" charset="0"/>
                  </a:rPr>
                  <a:t>t</a:t>
                </a:r>
                <a:r>
                  <a:rPr lang="en-US" sz="5000" dirty="0" smtClean="0">
                    <a:latin typeface="Arial" panose="020B0604020202020204" pitchFamily="34" charset="0"/>
                    <a:cs typeface="Arial" panose="020B0604020202020204" pitchFamily="34" charset="0"/>
                  </a:rPr>
                  <a:t> </a:t>
                </a:r>
                <a:r>
                  <a:rPr lang="en-US" sz="5000" dirty="0" smtClean="0"/>
                  <a:t>= 3</a:t>
                </a:r>
                <a:endParaRPr lang="en-US" sz="5000" baseline="300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229558"/>
                <a:ext cx="8568952" cy="5185587"/>
              </a:xfrm>
              <a:prstGeom prst="rect">
                <a:avLst/>
              </a:prstGeom>
              <a:blipFill rotWithShape="0">
                <a:blip r:embed="rId4"/>
                <a:stretch>
                  <a:fillRect l="-3058" t="-2941" b="-5647"/>
                </a:stretch>
              </a:blipFill>
            </p:spPr>
            <p:txBody>
              <a:bodyPr/>
              <a:lstStyle/>
              <a:p>
                <a:r>
                  <a:rPr lang="en-US">
                    <a:noFill/>
                  </a:rPr>
                  <a:t> </a:t>
                </a:r>
              </a:p>
            </p:txBody>
          </p:sp>
        </mc:Fallback>
      </mc:AlternateContent>
    </p:spTree>
    <p:extLst>
      <p:ext uri="{BB962C8B-B14F-4D97-AF65-F5344CB8AC3E}">
        <p14:creationId xmlns:p14="http://schemas.microsoft.com/office/powerpoint/2010/main" val="847190895"/>
      </p:ext>
    </p:extLst>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Strengthen</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712</a:t>
            </a:r>
            <a:endParaRPr lang="en-GB" sz="1400" b="1" dirty="0">
              <a:latin typeface="Calibri" panose="020F0502020204030204" pitchFamily="34" charset="0"/>
            </a:endParaRPr>
          </a:p>
        </p:txBody>
      </p:sp>
      <p:sp>
        <p:nvSpPr>
          <p:cNvPr id="3" name="Rectangle 2"/>
          <p:cNvSpPr/>
          <p:nvPr/>
        </p:nvSpPr>
        <p:spPr>
          <a:xfrm>
            <a:off x="251520" y="1229558"/>
            <a:ext cx="8568952" cy="1754326"/>
          </a:xfrm>
          <a:prstGeom prst="rect">
            <a:avLst/>
          </a:prstGeom>
        </p:spPr>
        <p:txBody>
          <a:bodyPr wrap="square">
            <a:spAutoFit/>
          </a:bodyPr>
          <a:lstStyle/>
          <a:p>
            <a:pPr marL="620713" indent="-620713">
              <a:spcAft>
                <a:spcPts val="600"/>
              </a:spcAft>
              <a:buClr>
                <a:srgbClr val="C00000"/>
              </a:buClr>
              <a:buFont typeface="+mj-lt"/>
              <a:buAutoNum type="arabicPeriod"/>
              <a:tabLst>
                <a:tab pos="1087438" algn="l"/>
                <a:tab pos="4519613" algn="l"/>
                <a:tab pos="6348413" algn="l"/>
              </a:tabLst>
            </a:pPr>
            <a:r>
              <a:rPr lang="en-US" sz="3600" dirty="0" smtClean="0">
                <a:solidFill>
                  <a:srgbClr val="C00000"/>
                </a:solidFill>
                <a:latin typeface="Arial" panose="020B0604020202020204" pitchFamily="34" charset="0"/>
                <a:cs typeface="Arial" panose="020B0604020202020204" pitchFamily="34" charset="0"/>
              </a:rPr>
              <a:t>a.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b, c.</a:t>
            </a:r>
            <a:endParaRPr lang="en-US" sz="3600" baseline="30000"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676065191"/>
              </p:ext>
            </p:extLst>
          </p:nvPr>
        </p:nvGraphicFramePr>
        <p:xfrm>
          <a:off x="1691682" y="1321669"/>
          <a:ext cx="6984776" cy="1036320"/>
        </p:xfrm>
        <a:graphic>
          <a:graphicData uri="http://schemas.openxmlformats.org/drawingml/2006/table">
            <a:tbl>
              <a:tblPr firstRow="1" bandRow="1">
                <a:tableStyleId>{5940675A-B579-460E-94D1-54222C63F5DA}</a:tableStyleId>
              </a:tblPr>
              <a:tblGrid>
                <a:gridCol w="873097"/>
                <a:gridCol w="873097"/>
                <a:gridCol w="873097"/>
                <a:gridCol w="873097"/>
                <a:gridCol w="873097"/>
                <a:gridCol w="873097"/>
                <a:gridCol w="873097"/>
                <a:gridCol w="873097"/>
              </a:tblGrid>
              <a:tr h="5040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smtClean="0">
                          <a:latin typeface="Arial" panose="020B0604020202020204" pitchFamily="34" charset="0"/>
                          <a:cs typeface="Arial" panose="020B0604020202020204" pitchFamily="34" charset="0"/>
                        </a:rPr>
                        <a:t>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0</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4</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5</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6</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pPr algn="ctr"/>
                      <a:r>
                        <a:rPr lang="en-US" sz="2800" b="1" i="1" dirty="0" smtClean="0">
                          <a:latin typeface="Arial" panose="020B0604020202020204" pitchFamily="34" charset="0"/>
                          <a:cs typeface="Arial" panose="020B0604020202020204" pitchFamily="34" charset="0"/>
                        </a:rPr>
                        <a:t>n</a:t>
                      </a:r>
                      <a:endParaRPr lang="en-US" sz="2800" b="1" i="1"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4</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8</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16</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32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64</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95736" y="2411036"/>
            <a:ext cx="3900885" cy="4186316"/>
          </a:xfrm>
          <a:prstGeom prst="rect">
            <a:avLst/>
          </a:prstGeom>
        </p:spPr>
      </p:pic>
    </p:spTree>
    <p:extLst>
      <p:ext uri="{BB962C8B-B14F-4D97-AF65-F5344CB8AC3E}">
        <p14:creationId xmlns:p14="http://schemas.microsoft.com/office/powerpoint/2010/main" val="1973535897"/>
      </p:ext>
    </p:ext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Strengthen</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712</a:t>
            </a:r>
            <a:endParaRPr lang="en-GB" sz="1400" b="1" dirty="0">
              <a:latin typeface="Calibri" panose="020F0502020204030204" pitchFamily="34" charset="0"/>
            </a:endParaRPr>
          </a:p>
        </p:txBody>
      </p:sp>
      <p:sp>
        <p:nvSpPr>
          <p:cNvPr id="3" name="Rectangle 2"/>
          <p:cNvSpPr/>
          <p:nvPr/>
        </p:nvSpPr>
        <p:spPr>
          <a:xfrm>
            <a:off x="251520" y="1229558"/>
            <a:ext cx="8568952" cy="4909036"/>
          </a:xfrm>
          <a:prstGeom prst="rect">
            <a:avLst/>
          </a:prstGeom>
        </p:spPr>
        <p:txBody>
          <a:bodyPr wrap="square">
            <a:spAutoFit/>
          </a:bodyPr>
          <a:lstStyle/>
          <a:p>
            <a:pPr marL="742950" indent="-742950">
              <a:spcAft>
                <a:spcPts val="600"/>
              </a:spcAft>
              <a:buClr>
                <a:srgbClr val="C00000"/>
              </a:buClr>
              <a:buFont typeface="+mj-lt"/>
              <a:buAutoNum type="arabicPeriod" startAt="2"/>
              <a:tabLst>
                <a:tab pos="1087438" algn="l"/>
                <a:tab pos="4519613" algn="l"/>
                <a:tab pos="6400800" algn="l"/>
              </a:tabLst>
            </a:pPr>
            <a:r>
              <a:rPr lang="en-US" sz="4400" dirty="0" smtClean="0">
                <a:solidFill>
                  <a:srgbClr val="C00000"/>
                </a:solidFill>
                <a:latin typeface="Arial" panose="020B0604020202020204" pitchFamily="34" charset="0"/>
                <a:cs typeface="Arial" panose="020B0604020202020204" pitchFamily="34" charset="0"/>
              </a:rPr>
              <a:t>a</a:t>
            </a:r>
            <a:r>
              <a:rPr lang="en-US" sz="4400" dirty="0">
                <a:solidFill>
                  <a:srgbClr val="C00000"/>
                </a:solidFill>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4 </a:t>
            </a:r>
            <a:r>
              <a:rPr lang="en-US" sz="4400" dirty="0">
                <a:latin typeface="Arial" panose="020B0604020202020204" pitchFamily="34" charset="0"/>
                <a:cs typeface="Arial" panose="020B0604020202020204" pitchFamily="34" charset="0"/>
              </a:rPr>
              <a:t>= </a:t>
            </a:r>
            <a:r>
              <a:rPr lang="en-US" sz="4400" i="1" dirty="0">
                <a:latin typeface="Arial" panose="020B0604020202020204" pitchFamily="34" charset="0"/>
                <a:cs typeface="Arial" panose="020B0604020202020204" pitchFamily="34" charset="0"/>
              </a:rPr>
              <a:t>ab</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a:t>
            </a:r>
            <a:r>
              <a:rPr lang="en-US" sz="4400" dirty="0" smtClean="0">
                <a:solidFill>
                  <a:srgbClr val="C00000"/>
                </a:solidFill>
                <a:latin typeface="Arial" panose="020B0604020202020204" pitchFamily="34" charset="0"/>
                <a:cs typeface="Arial" panose="020B0604020202020204" pitchFamily="34" charset="0"/>
              </a:rPr>
              <a:t>b.</a:t>
            </a:r>
            <a:r>
              <a:rPr lang="en-US" sz="4400" dirty="0" smtClean="0">
                <a:latin typeface="Arial" panose="020B0604020202020204" pitchFamily="34" charset="0"/>
                <a:cs typeface="Arial" panose="020B0604020202020204" pitchFamily="34" charset="0"/>
              </a:rPr>
              <a:t> </a:t>
            </a:r>
            <a:r>
              <a:rPr lang="en-US" sz="4400" i="1" dirty="0" smtClean="0">
                <a:latin typeface="Arial" panose="020B0604020202020204" pitchFamily="34" charset="0"/>
                <a:cs typeface="Arial" panose="020B0604020202020204" pitchFamily="34" charset="0"/>
              </a:rPr>
              <a:t>a</a:t>
            </a:r>
            <a:r>
              <a:rPr lang="en-US" sz="4400" dirty="0" smtClean="0">
                <a:latin typeface="Arial" panose="020B0604020202020204" pitchFamily="34" charset="0"/>
                <a:cs typeface="Arial" panose="020B0604020202020204" pitchFamily="34" charset="0"/>
              </a:rPr>
              <a:t> = 4</a:t>
            </a:r>
            <a:br>
              <a:rPr lang="en-US" sz="4400" dirty="0" smtClean="0">
                <a:latin typeface="Arial" panose="020B0604020202020204" pitchFamily="34" charset="0"/>
                <a:cs typeface="Arial" panose="020B0604020202020204" pitchFamily="34" charset="0"/>
              </a:rPr>
            </a:br>
            <a:r>
              <a:rPr lang="en-US" sz="4400" dirty="0" smtClean="0">
                <a:solidFill>
                  <a:srgbClr val="C00000"/>
                </a:solidFill>
                <a:latin typeface="Arial" panose="020B0604020202020204" pitchFamily="34" charset="0"/>
                <a:cs typeface="Arial" panose="020B0604020202020204" pitchFamily="34" charset="0"/>
              </a:rPr>
              <a:t>c.</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8 = </a:t>
            </a:r>
            <a:r>
              <a:rPr lang="en-US" sz="4400" dirty="0" smtClean="0">
                <a:latin typeface="Arial" panose="020B0604020202020204" pitchFamily="34" charset="0"/>
                <a:cs typeface="Arial" panose="020B0604020202020204" pitchFamily="34" charset="0"/>
              </a:rPr>
              <a:t>4</a:t>
            </a:r>
            <a:r>
              <a:rPr lang="en-US" sz="4400" i="1" dirty="0" smtClean="0">
                <a:latin typeface="Arial" panose="020B0604020202020204" pitchFamily="34" charset="0"/>
                <a:cs typeface="Arial" panose="020B0604020202020204" pitchFamily="34" charset="0"/>
              </a:rPr>
              <a:t>b</a:t>
            </a:r>
            <a:r>
              <a:rPr lang="en-US" sz="4400" dirty="0" smtClean="0">
                <a:latin typeface="Arial" panose="020B0604020202020204" pitchFamily="34" charset="0"/>
                <a:cs typeface="Arial" panose="020B0604020202020204" pitchFamily="34" charset="0"/>
              </a:rPr>
              <a:t> 	</a:t>
            </a:r>
            <a:r>
              <a:rPr lang="en-US" sz="4400" dirty="0" smtClean="0">
                <a:solidFill>
                  <a:srgbClr val="C00000"/>
                </a:solidFill>
                <a:latin typeface="Arial" panose="020B0604020202020204" pitchFamily="34" charset="0"/>
                <a:cs typeface="Arial" panose="020B0604020202020204" pitchFamily="34" charset="0"/>
              </a:rPr>
              <a:t>d.</a:t>
            </a:r>
            <a:r>
              <a:rPr lang="en-US" sz="4400" dirty="0" smtClean="0">
                <a:latin typeface="Arial" panose="020B0604020202020204" pitchFamily="34" charset="0"/>
                <a:cs typeface="Arial" panose="020B0604020202020204" pitchFamily="34" charset="0"/>
              </a:rPr>
              <a:t> </a:t>
            </a:r>
            <a:r>
              <a:rPr lang="en-US" sz="4400" i="1" dirty="0" smtClean="0">
                <a:latin typeface="Arial" panose="020B0604020202020204" pitchFamily="34" charset="0"/>
                <a:cs typeface="Arial" panose="020B0604020202020204" pitchFamily="34" charset="0"/>
              </a:rPr>
              <a:t>b</a:t>
            </a:r>
            <a:r>
              <a:rPr lang="en-US" sz="4400" dirty="0" smtClean="0">
                <a:latin typeface="Arial" panose="020B0604020202020204" pitchFamily="34" charset="0"/>
                <a:cs typeface="Arial" panose="020B0604020202020204" pitchFamily="34" charset="0"/>
              </a:rPr>
              <a:t> = 2</a:t>
            </a:r>
            <a:br>
              <a:rPr lang="en-US" sz="4400" dirty="0" smtClean="0">
                <a:latin typeface="Arial" panose="020B0604020202020204" pitchFamily="34" charset="0"/>
                <a:cs typeface="Arial" panose="020B0604020202020204" pitchFamily="34" charset="0"/>
              </a:rPr>
            </a:br>
            <a:r>
              <a:rPr lang="en-US" sz="4400" dirty="0" smtClean="0">
                <a:solidFill>
                  <a:srgbClr val="C00000"/>
                </a:solidFill>
                <a:latin typeface="Arial" panose="020B0604020202020204" pitchFamily="34" charset="0"/>
                <a:cs typeface="Arial" panose="020B0604020202020204" pitchFamily="34" charset="0"/>
              </a:rPr>
              <a:t>e.</a:t>
            </a:r>
            <a:r>
              <a:rPr lang="en-US" sz="4400" dirty="0" smtClean="0">
                <a:latin typeface="Arial" panose="020B0604020202020204" pitchFamily="34" charset="0"/>
                <a:cs typeface="Arial" panose="020B0604020202020204" pitchFamily="34" charset="0"/>
              </a:rPr>
              <a:t> y = 4 x 2</a:t>
            </a:r>
            <a:r>
              <a:rPr lang="en-US" sz="4400" baseline="30000" dirty="0" smtClean="0">
                <a:latin typeface="Arial" panose="020B0604020202020204" pitchFamily="34" charset="0"/>
                <a:cs typeface="Arial" panose="020B0604020202020204" pitchFamily="34" charset="0"/>
              </a:rPr>
              <a:t>x	</a:t>
            </a:r>
            <a:r>
              <a:rPr lang="en-US" sz="4400" dirty="0" smtClean="0">
                <a:solidFill>
                  <a:srgbClr val="C00000"/>
                </a:solidFill>
                <a:latin typeface="Arial" panose="020B0604020202020204" pitchFamily="34" charset="0"/>
                <a:cs typeface="Arial" panose="020B0604020202020204" pitchFamily="34" charset="0"/>
              </a:rPr>
              <a:t>f.</a:t>
            </a:r>
            <a:r>
              <a:rPr lang="en-US" sz="4400" dirty="0" smtClean="0">
                <a:latin typeface="Arial" panose="020B0604020202020204" pitchFamily="34" charset="0"/>
                <a:cs typeface="Arial" panose="020B0604020202020204" pitchFamily="34" charset="0"/>
              </a:rPr>
              <a:t>  </a:t>
            </a:r>
            <a:r>
              <a:rPr lang="en-US" sz="4400" i="1" dirty="0" smtClean="0">
                <a:latin typeface="Arial" panose="020B0604020202020204" pitchFamily="34" charset="0"/>
                <a:cs typeface="Arial" panose="020B0604020202020204" pitchFamily="34" charset="0"/>
              </a:rPr>
              <a:t>y</a:t>
            </a:r>
            <a:r>
              <a:rPr lang="en-US" sz="4400" dirty="0" smtClean="0">
                <a:latin typeface="Arial" panose="020B0604020202020204" pitchFamily="34" charset="0"/>
                <a:cs typeface="Arial" panose="020B0604020202020204" pitchFamily="34" charset="0"/>
              </a:rPr>
              <a:t> = 32</a:t>
            </a:r>
            <a:endParaRPr lang="en-US" sz="4400" dirty="0">
              <a:latin typeface="Arial" panose="020B0604020202020204" pitchFamily="34" charset="0"/>
              <a:cs typeface="Arial" panose="020B0604020202020204" pitchFamily="34" charset="0"/>
            </a:endParaRPr>
          </a:p>
          <a:p>
            <a:pPr marL="620713" indent="-620713">
              <a:spcAft>
                <a:spcPts val="600"/>
              </a:spcAft>
              <a:buClr>
                <a:srgbClr val="C00000"/>
              </a:buClr>
              <a:buFont typeface="+mj-lt"/>
              <a:buAutoNum type="arabicPeriod" startAt="2"/>
              <a:tabLst>
                <a:tab pos="1087438" algn="l"/>
                <a:tab pos="4519613" algn="l"/>
                <a:tab pos="6400800" algn="l"/>
              </a:tabLst>
            </a:pPr>
            <a:r>
              <a:rPr lang="en-US" sz="4400" dirty="0" smtClean="0">
                <a:latin typeface="Arial" panose="020B0604020202020204" pitchFamily="34" charset="0"/>
                <a:cs typeface="Arial" panose="020B0604020202020204" pitchFamily="34" charset="0"/>
              </a:rPr>
              <a:t> </a:t>
            </a:r>
            <a:r>
              <a:rPr lang="en-US" sz="4400" dirty="0" smtClean="0">
                <a:solidFill>
                  <a:srgbClr val="C00000"/>
                </a:solidFill>
                <a:latin typeface="Arial" panose="020B0604020202020204" pitchFamily="34" charset="0"/>
                <a:cs typeface="Arial" panose="020B0604020202020204" pitchFamily="34" charset="0"/>
              </a:rPr>
              <a:t>a. i.</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20 m/s </a:t>
            </a:r>
            <a:r>
              <a:rPr lang="en-US" sz="4400" dirty="0" smtClean="0">
                <a:latin typeface="Arial" panose="020B0604020202020204" pitchFamily="34" charset="0"/>
                <a:cs typeface="Arial" panose="020B0604020202020204" pitchFamily="34" charset="0"/>
              </a:rPr>
              <a:t>	</a:t>
            </a:r>
            <a:r>
              <a:rPr lang="en-US" sz="4400" dirty="0" smtClean="0">
                <a:solidFill>
                  <a:srgbClr val="C00000"/>
                </a:solidFill>
                <a:latin typeface="Arial" panose="020B0604020202020204" pitchFamily="34" charset="0"/>
                <a:cs typeface="Arial" panose="020B0604020202020204" pitchFamily="34" charset="0"/>
              </a:rPr>
              <a:t>ii.</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40m/s </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
            </a:r>
            <a:br>
              <a:rPr lang="en-US" sz="4400" dirty="0" smtClean="0">
                <a:latin typeface="Arial" panose="020B0604020202020204" pitchFamily="34" charset="0"/>
                <a:cs typeface="Arial" panose="020B0604020202020204" pitchFamily="34" charset="0"/>
              </a:rPr>
            </a:br>
            <a:r>
              <a:rPr lang="en-US" sz="4400" dirty="0" smtClean="0">
                <a:latin typeface="Arial" panose="020B0604020202020204" pitchFamily="34" charset="0"/>
                <a:cs typeface="Arial" panose="020B0604020202020204" pitchFamily="34" charset="0"/>
              </a:rPr>
              <a:t>  </a:t>
            </a:r>
            <a:r>
              <a:rPr lang="en-US" sz="4400" dirty="0" smtClean="0">
                <a:solidFill>
                  <a:srgbClr val="C00000"/>
                </a:solidFill>
                <a:latin typeface="Arial" panose="020B0604020202020204" pitchFamily="34" charset="0"/>
                <a:cs typeface="Arial" panose="020B0604020202020204" pitchFamily="34" charset="0"/>
              </a:rPr>
              <a:t> iii</a:t>
            </a:r>
            <a:r>
              <a:rPr lang="en-US" sz="4400" dirty="0">
                <a:solidFill>
                  <a:srgbClr val="C00000"/>
                </a:solidFill>
                <a:latin typeface="Arial" panose="020B0604020202020204" pitchFamily="34" charset="0"/>
                <a:cs typeface="Arial" panose="020B0604020202020204" pitchFamily="34" charset="0"/>
              </a:rPr>
              <a:t>.</a:t>
            </a:r>
            <a:r>
              <a:rPr lang="en-US" sz="4400" dirty="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60m/s</a:t>
            </a:r>
            <a:br>
              <a:rPr lang="en-US" sz="4400" dirty="0" smtClean="0">
                <a:latin typeface="Arial" panose="020B0604020202020204" pitchFamily="34" charset="0"/>
                <a:cs typeface="Arial" panose="020B0604020202020204" pitchFamily="34" charset="0"/>
              </a:rPr>
            </a:br>
            <a:r>
              <a:rPr lang="en-US" sz="4400" dirty="0" smtClean="0">
                <a:latin typeface="Arial" panose="020B0604020202020204" pitchFamily="34" charset="0"/>
                <a:cs typeface="Arial" panose="020B0604020202020204" pitchFamily="34" charset="0"/>
              </a:rPr>
              <a:t> </a:t>
            </a:r>
            <a:r>
              <a:rPr lang="en-US" sz="4400" dirty="0" smtClean="0">
                <a:solidFill>
                  <a:srgbClr val="C00000"/>
                </a:solidFill>
                <a:latin typeface="Arial" panose="020B0604020202020204" pitchFamily="34" charset="0"/>
                <a:cs typeface="Arial" panose="020B0604020202020204" pitchFamily="34" charset="0"/>
              </a:rPr>
              <a:t>b.</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0.4 </a:t>
            </a:r>
            <a:r>
              <a:rPr lang="en-US" sz="4400" dirty="0" smtClean="0">
                <a:latin typeface="Arial" panose="020B0604020202020204" pitchFamily="34" charset="0"/>
                <a:cs typeface="Arial" panose="020B0604020202020204" pitchFamily="34" charset="0"/>
              </a:rPr>
              <a:t>m/s</a:t>
            </a:r>
            <a:r>
              <a:rPr lang="en-US" sz="4400" baseline="30000" dirty="0" smtClean="0">
                <a:latin typeface="Arial" panose="020B0604020202020204" pitchFamily="34" charset="0"/>
                <a:cs typeface="Arial" panose="020B0604020202020204" pitchFamily="34" charset="0"/>
              </a:rPr>
              <a:t>2</a:t>
            </a:r>
            <a:br>
              <a:rPr lang="en-US" sz="4400" baseline="30000" dirty="0" smtClean="0">
                <a:latin typeface="Arial" panose="020B0604020202020204" pitchFamily="34" charset="0"/>
                <a:cs typeface="Arial" panose="020B0604020202020204" pitchFamily="34" charset="0"/>
              </a:rPr>
            </a:br>
            <a:r>
              <a:rPr lang="en-US" sz="4400" baseline="30000" dirty="0" smtClean="0">
                <a:latin typeface="Arial" panose="020B0604020202020204" pitchFamily="34" charset="0"/>
                <a:cs typeface="Arial" panose="020B0604020202020204" pitchFamily="34" charset="0"/>
              </a:rPr>
              <a:t>  </a:t>
            </a:r>
            <a:r>
              <a:rPr lang="en-US" sz="4400" dirty="0" smtClean="0">
                <a:solidFill>
                  <a:srgbClr val="C00000"/>
                </a:solidFill>
                <a:latin typeface="Arial" panose="020B0604020202020204" pitchFamily="34" charset="0"/>
                <a:cs typeface="Arial" panose="020B0604020202020204" pitchFamily="34" charset="0"/>
              </a:rPr>
              <a:t>c. i.</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7.5 km </a:t>
            </a:r>
            <a:r>
              <a:rPr lang="en-US" sz="4400" dirty="0" smtClean="0">
                <a:latin typeface="Arial" panose="020B0604020202020204" pitchFamily="34" charset="0"/>
                <a:cs typeface="Arial" panose="020B0604020202020204" pitchFamily="34" charset="0"/>
              </a:rPr>
              <a:t>	</a:t>
            </a:r>
            <a:r>
              <a:rPr lang="en-US" sz="4400" dirty="0" smtClean="0">
                <a:solidFill>
                  <a:srgbClr val="C00000"/>
                </a:solidFill>
                <a:latin typeface="Arial" panose="020B0604020202020204" pitchFamily="34" charset="0"/>
                <a:cs typeface="Arial" panose="020B0604020202020204" pitchFamily="34" charset="0"/>
              </a:rPr>
              <a:t>ii.</a:t>
            </a:r>
            <a:r>
              <a:rPr lang="en-US" sz="4400" dirty="0" smtClean="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2.5 </a:t>
            </a:r>
            <a:r>
              <a:rPr lang="en-US" sz="4400" dirty="0" smtClean="0">
                <a:latin typeface="Arial" panose="020B0604020202020204" pitchFamily="34" charset="0"/>
                <a:cs typeface="Arial" panose="020B0604020202020204" pitchFamily="34" charset="0"/>
              </a:rPr>
              <a:t>km</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4298337"/>
      </p:ext>
    </p:ext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Strengthen</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712</a:t>
            </a:r>
            <a:endParaRPr lang="en-GB" sz="1400" b="1" dirty="0">
              <a:latin typeface="Calibri" panose="020F0502020204030204" pitchFamily="34" charset="0"/>
            </a:endParaRPr>
          </a:p>
        </p:txBody>
      </p:sp>
      <p:sp>
        <p:nvSpPr>
          <p:cNvPr id="3" name="Rectangle 2"/>
          <p:cNvSpPr/>
          <p:nvPr/>
        </p:nvSpPr>
        <p:spPr>
          <a:xfrm>
            <a:off x="251520" y="1229558"/>
            <a:ext cx="8568952" cy="2508379"/>
          </a:xfrm>
          <a:prstGeom prst="rect">
            <a:avLst/>
          </a:prstGeom>
        </p:spPr>
        <p:txBody>
          <a:bodyPr wrap="square">
            <a:spAutoFit/>
          </a:bodyPr>
          <a:lstStyle/>
          <a:p>
            <a:pPr marL="517525" indent="-517525">
              <a:spcAft>
                <a:spcPts val="600"/>
              </a:spcAft>
              <a:buClr>
                <a:srgbClr val="C00000"/>
              </a:buClr>
              <a:tabLst>
                <a:tab pos="1087438" algn="l"/>
                <a:tab pos="4519613" algn="l"/>
                <a:tab pos="6400800" algn="l"/>
              </a:tabLst>
            </a:pPr>
            <a:r>
              <a:rPr lang="en-US" sz="3200" b="1" dirty="0" smtClean="0">
                <a:solidFill>
                  <a:srgbClr val="0070C0"/>
                </a:solidFill>
                <a:latin typeface="Arial" panose="020B0604020202020204" pitchFamily="34" charset="0"/>
                <a:cs typeface="Arial" panose="020B0604020202020204" pitchFamily="34" charset="0"/>
              </a:rPr>
              <a:t>Transformations of Graphs of Functions</a:t>
            </a:r>
          </a:p>
          <a:p>
            <a:pPr marL="517525" indent="-517525">
              <a:spcAft>
                <a:spcPts val="600"/>
              </a:spcAft>
              <a:buClr>
                <a:srgbClr val="C00000"/>
              </a:buClr>
              <a:buFont typeface="+mj-lt"/>
              <a:buAutoNum type="arabicPeriod"/>
              <a:tabLst>
                <a:tab pos="1087438" algn="l"/>
                <a:tab pos="4519613" algn="l"/>
                <a:tab pos="6400800" algn="l"/>
              </a:tabLst>
            </a:pPr>
            <a:r>
              <a:rPr lang="en-US" sz="3200" dirty="0" smtClean="0">
                <a:solidFill>
                  <a:srgbClr val="C00000"/>
                </a:solidFill>
                <a:latin typeface="Arial" panose="020B0604020202020204" pitchFamily="34" charset="0"/>
                <a:cs typeface="Arial" panose="020B0604020202020204" pitchFamily="34" charset="0"/>
              </a:rPr>
              <a:t>a</a:t>
            </a:r>
            <a:r>
              <a:rPr lang="en-US" sz="3200" dirty="0">
                <a:solidFill>
                  <a:srgbClr val="C00000"/>
                </a:solidFill>
                <a:latin typeface="Arial" panose="020B0604020202020204" pitchFamily="34" charset="0"/>
                <a:cs typeface="Arial" panose="020B0604020202020204" pitchFamily="34" charset="0"/>
              </a:rPr>
              <a:t>. </a:t>
            </a: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
            </a:r>
            <a:br>
              <a:rPr lang="en-US" sz="3200" dirty="0" smtClean="0">
                <a:solidFill>
                  <a:srgbClr val="C00000"/>
                </a:solidFill>
                <a:latin typeface="Arial" panose="020B0604020202020204" pitchFamily="34" charset="0"/>
                <a:cs typeface="Arial" panose="020B0604020202020204" pitchFamily="34" charset="0"/>
              </a:rPr>
            </a:br>
            <a:r>
              <a:rPr lang="en-US" dirty="0" smtClean="0">
                <a:solidFill>
                  <a:srgbClr val="C00000"/>
                </a:solidFill>
                <a:latin typeface="Arial" panose="020B0604020202020204" pitchFamily="34" charset="0"/>
                <a:cs typeface="Arial" panose="020B0604020202020204" pitchFamily="34" charset="0"/>
              </a:rPr>
              <a:t/>
            </a:r>
            <a:br>
              <a:rPr lang="en-US"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b, e, h.</a:t>
            </a:r>
            <a:r>
              <a:rPr lang="en-US" sz="3200" dirty="0" smtClean="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56378698"/>
              </p:ext>
            </p:extLst>
          </p:nvPr>
        </p:nvGraphicFramePr>
        <p:xfrm>
          <a:off x="1331640" y="1888624"/>
          <a:ext cx="7447268" cy="1036320"/>
        </p:xfrm>
        <a:graphic>
          <a:graphicData uri="http://schemas.openxmlformats.org/drawingml/2006/table">
            <a:tbl>
              <a:tblPr firstRow="1" bandRow="1">
                <a:tableStyleId>{5940675A-B579-460E-94D1-54222C63F5DA}</a:tableStyleId>
              </a:tblPr>
              <a:tblGrid>
                <a:gridCol w="836930"/>
                <a:gridCol w="734482"/>
                <a:gridCol w="734482"/>
                <a:gridCol w="734482"/>
                <a:gridCol w="734482"/>
                <a:gridCol w="734482"/>
                <a:gridCol w="734482"/>
                <a:gridCol w="734482"/>
                <a:gridCol w="734482"/>
                <a:gridCol w="734482"/>
              </a:tblGrid>
              <a:tr h="5040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-4</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0</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4</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pPr algn="ctr"/>
                      <a:r>
                        <a:rPr lang="en-US" sz="2800" b="1" i="0" dirty="0" smtClean="0">
                          <a:latin typeface="Arial" panose="020B0604020202020204" pitchFamily="34" charset="0"/>
                          <a:cs typeface="Arial" panose="020B0604020202020204" pitchFamily="34" charset="0"/>
                        </a:rPr>
                        <a:t>f(</a:t>
                      </a:r>
                      <a:r>
                        <a:rPr lang="en-US" sz="2800" b="1" i="1" dirty="0" smtClean="0">
                          <a:latin typeface="Arial" panose="020B0604020202020204" pitchFamily="34" charset="0"/>
                          <a:cs typeface="Arial" panose="020B0604020202020204" pitchFamily="34" charset="0"/>
                        </a:rPr>
                        <a:t>x</a:t>
                      </a:r>
                      <a:r>
                        <a:rPr lang="en-US" sz="2800" b="1" i="0" dirty="0" smtClean="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16</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9</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4</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0</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4</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6</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16</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402433" y="3010038"/>
            <a:ext cx="3465711" cy="3587314"/>
          </a:xfrm>
          <a:prstGeom prst="rect">
            <a:avLst/>
          </a:prstGeom>
        </p:spPr>
      </p:pic>
    </p:spTree>
    <p:extLst>
      <p:ext uri="{BB962C8B-B14F-4D97-AF65-F5344CB8AC3E}">
        <p14:creationId xmlns:p14="http://schemas.microsoft.com/office/powerpoint/2010/main" val="414065996"/>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Strengthen</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712</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29558"/>
                <a:ext cx="8568952" cy="5404365"/>
              </a:xfrm>
              <a:prstGeom prst="rect">
                <a:avLst/>
              </a:prstGeom>
            </p:spPr>
            <p:txBody>
              <a:bodyPr wrap="square">
                <a:spAutoFit/>
              </a:bodyPr>
              <a:lstStyle/>
              <a:p>
                <a:pPr marL="517525" indent="-517525">
                  <a:spcAft>
                    <a:spcPts val="600"/>
                  </a:spcAft>
                  <a:buClr>
                    <a:srgbClr val="C00000"/>
                  </a:buClr>
                  <a:buFont typeface="+mj-lt"/>
                  <a:buAutoNum type="arabicPeriod"/>
                  <a:tabLst>
                    <a:tab pos="966788" algn="l"/>
                    <a:tab pos="4519613" algn="l"/>
                    <a:tab pos="6400800" algn="l"/>
                  </a:tabLst>
                </a:pPr>
                <a:r>
                  <a:rPr lang="en-US" sz="3200" dirty="0" smtClean="0">
                    <a:solidFill>
                      <a:srgbClr val="C00000"/>
                    </a:solidFill>
                    <a:latin typeface="Arial" panose="020B0604020202020204" pitchFamily="34" charset="0"/>
                    <a:cs typeface="Arial" panose="020B0604020202020204" pitchFamily="34" charset="0"/>
                  </a:rPr>
                  <a:t>c. </a:t>
                </a:r>
                <a:br>
                  <a:rPr lang="en-US" sz="32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d. </a:t>
                </a:r>
                <a:r>
                  <a:rPr lang="en-US" sz="3200" dirty="0" smtClean="0">
                    <a:latin typeface="Arial" panose="020B0604020202020204" pitchFamily="34" charset="0"/>
                    <a:cs typeface="Arial" panose="020B0604020202020204" pitchFamily="34" charset="0"/>
                  </a:rPr>
                  <a:t>Double	</a:t>
                </a:r>
                <a:r>
                  <a:rPr lang="en-US" sz="3200" dirty="0" smtClean="0">
                    <a:solidFill>
                      <a:srgbClr val="C00000"/>
                    </a:solidFill>
                    <a:latin typeface="Arial" panose="020B0604020202020204" pitchFamily="34" charset="0"/>
                    <a:cs typeface="Arial" panose="020B0604020202020204" pitchFamily="34" charset="0"/>
                  </a:rPr>
                  <a:t>e.</a:t>
                </a:r>
                <a:r>
                  <a:rPr lang="en-US" sz="3200" dirty="0" smtClean="0">
                    <a:latin typeface="Arial" panose="020B0604020202020204" pitchFamily="34" charset="0"/>
                    <a:cs typeface="Arial" panose="020B0604020202020204" pitchFamily="34" charset="0"/>
                  </a:rPr>
                  <a:t> See above</a:t>
                </a:r>
                <a:br>
                  <a:rPr lang="en-US" sz="3200" dirty="0" smtClean="0">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f.</a:t>
                </a:r>
                <a:r>
                  <a:rPr lang="en-US" sz="3200" dirty="0" smtClean="0">
                    <a:latin typeface="Arial" panose="020B0604020202020204" pitchFamily="34" charset="0"/>
                    <a:cs typeface="Arial" panose="020B0604020202020204" pitchFamily="34" charset="0"/>
                  </a:rPr>
                  <a:t>  </a:t>
                </a:r>
                <a:r>
                  <a:rPr lang="en-US" sz="3200" i="1" dirty="0" smtClean="0">
                    <a:latin typeface="Arial" panose="020B0604020202020204" pitchFamily="34" charset="0"/>
                    <a:cs typeface="Arial" panose="020B0604020202020204" pitchFamily="34" charset="0"/>
                  </a:rPr>
                  <a:t>y</a:t>
                </a:r>
                <a:r>
                  <a:rPr lang="en-US" sz="3200" dirty="0" smtClean="0">
                    <a:latin typeface="Arial" panose="020B0604020202020204" pitchFamily="34" charset="0"/>
                    <a:cs typeface="Arial" panose="020B0604020202020204" pitchFamily="34" charset="0"/>
                  </a:rPr>
                  <a:t> = f(</a:t>
                </a:r>
                <a:r>
                  <a:rPr lang="en-US" sz="3200" i="1" dirty="0" smtClean="0">
                    <a:latin typeface="Arial" panose="020B0604020202020204" pitchFamily="34" charset="0"/>
                    <a:cs typeface="Arial" panose="020B0604020202020204" pitchFamily="34" charset="0"/>
                  </a:rPr>
                  <a:t>x</a:t>
                </a:r>
                <a:r>
                  <a:rPr lang="en-US" sz="3200" dirty="0" smtClean="0">
                    <a:latin typeface="Arial" panose="020B0604020202020204" pitchFamily="34" charset="0"/>
                    <a:cs typeface="Arial" panose="020B0604020202020204" pitchFamily="34" charset="0"/>
                  </a:rPr>
                  <a:t>) is stretched by a scale factor of 2 	away from the </a:t>
                </a:r>
                <a:r>
                  <a:rPr lang="en-US" sz="3200" i="1" dirty="0" smtClean="0">
                    <a:latin typeface="Arial" panose="020B0604020202020204" pitchFamily="34" charset="0"/>
                    <a:cs typeface="Arial" panose="020B0604020202020204" pitchFamily="34" charset="0"/>
                  </a:rPr>
                  <a:t>x</a:t>
                </a:r>
                <a:r>
                  <a:rPr lang="en-US" sz="3200" dirty="0" smtClean="0">
                    <a:latin typeface="Arial" panose="020B0604020202020204" pitchFamily="34" charset="0"/>
                    <a:cs typeface="Arial" panose="020B0604020202020204" pitchFamily="34" charset="0"/>
                  </a:rPr>
                  <a:t>-axis.</a:t>
                </a:r>
                <a:br>
                  <a:rPr lang="en-US" sz="3200" dirty="0" smtClean="0">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g.</a:t>
                </a:r>
                <a:r>
                  <a:rPr lang="en-US" sz="3200" dirty="0" smtClean="0">
                    <a:latin typeface="Arial" panose="020B0604020202020204" pitchFamily="34" charset="0"/>
                    <a:cs typeface="Arial" panose="020B0604020202020204" pitchFamily="34" charset="0"/>
                  </a:rPr>
                  <a:t> </a:t>
                </a:r>
                <a:br>
                  <a:rPr lang="en-US" sz="3200" dirty="0" smtClean="0">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
                </a:r>
                <a:br>
                  <a:rPr lang="en-US" sz="4000" dirty="0" smtClean="0">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h.</a:t>
                </a:r>
                <a:r>
                  <a:rPr lang="en-US" sz="3200" dirty="0" smtClean="0">
                    <a:latin typeface="Arial" panose="020B0604020202020204" pitchFamily="34" charset="0"/>
                    <a:cs typeface="Arial" panose="020B0604020202020204" pitchFamily="34" charset="0"/>
                  </a:rPr>
                  <a:t> See above.</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i. </a:t>
                </a:r>
                <a:r>
                  <a:rPr lang="en-US" sz="3200" dirty="0" smtClean="0">
                    <a:latin typeface="Arial" panose="020B0604020202020204" pitchFamily="34" charset="0"/>
                    <a:cs typeface="Arial" panose="020B0604020202020204" pitchFamily="34" charset="0"/>
                  </a:rPr>
                  <a:t> </a:t>
                </a:r>
                <a:r>
                  <a:rPr lang="en-US" sz="3200" i="1" dirty="0" smtClean="0">
                    <a:latin typeface="Arial" panose="020B0604020202020204" pitchFamily="34" charset="0"/>
                    <a:cs typeface="Arial" panose="020B0604020202020204" pitchFamily="34" charset="0"/>
                  </a:rPr>
                  <a:t>y</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 f(</a:t>
                </a:r>
                <a:r>
                  <a:rPr lang="en-US" sz="3200" i="1" dirty="0">
                    <a:latin typeface="Arial" panose="020B0604020202020204" pitchFamily="34" charset="0"/>
                    <a:cs typeface="Arial" panose="020B0604020202020204" pitchFamily="34" charset="0"/>
                  </a:rPr>
                  <a:t>x</a:t>
                </a:r>
                <a:r>
                  <a:rPr lang="en-US" sz="3200" dirty="0">
                    <a:latin typeface="Arial" panose="020B0604020202020204" pitchFamily="34" charset="0"/>
                    <a:cs typeface="Arial" panose="020B0604020202020204" pitchFamily="34" charset="0"/>
                  </a:rPr>
                  <a:t>) is stretched by a scale factor of </a:t>
                </a:r>
                <a14:m>
                  <m:oMath xmlns:m="http://schemas.openxmlformats.org/officeDocument/2006/math">
                    <m:f>
                      <m:fPr>
                        <m:ctrlPr>
                          <a:rPr lang="en-US" sz="3200" i="1">
                            <a:latin typeface="Cambria Math" panose="02040503050406030204" pitchFamily="18" charset="0"/>
                            <a:cs typeface="Arial" panose="020B0604020202020204" pitchFamily="34" charset="0"/>
                          </a:rPr>
                        </m:ctrlPr>
                      </m:fPr>
                      <m:num>
                        <m:r>
                          <a:rPr lang="en-US" sz="3200">
                            <a:latin typeface="Cambria Math" panose="02040503050406030204" pitchFamily="18" charset="0"/>
                            <a:cs typeface="Arial" panose="020B0604020202020204" pitchFamily="34" charset="0"/>
                          </a:rPr>
                          <m:t>1</m:t>
                        </m:r>
                      </m:num>
                      <m:den>
                        <m:r>
                          <a:rPr lang="en-US" sz="3200">
                            <a:latin typeface="Cambria Math" panose="02040503050406030204" pitchFamily="18" charset="0"/>
                            <a:cs typeface="Arial" panose="020B0604020202020204" pitchFamily="34" charset="0"/>
                          </a:rPr>
                          <m:t>2</m:t>
                        </m:r>
                      </m:den>
                    </m:f>
                  </m:oMath>
                </a14:m>
                <a:r>
                  <a:rPr lang="en-US" sz="3200" dirty="0">
                    <a:latin typeface="Arial" panose="020B0604020202020204" pitchFamily="34" charset="0"/>
                    <a:cs typeface="Arial" panose="020B0604020202020204" pitchFamily="34" charset="0"/>
                  </a:rPr>
                  <a:t> 	away from the </a:t>
                </a:r>
                <a:r>
                  <a:rPr lang="en-US" sz="3200" i="1" dirty="0">
                    <a:latin typeface="Arial" panose="020B0604020202020204" pitchFamily="34" charset="0"/>
                    <a:cs typeface="Arial" panose="020B0604020202020204" pitchFamily="34" charset="0"/>
                  </a:rPr>
                  <a:t>x</a:t>
                </a:r>
                <a:r>
                  <a:rPr lang="en-US" sz="3200" dirty="0">
                    <a:latin typeface="Arial" panose="020B0604020202020204" pitchFamily="34" charset="0"/>
                    <a:cs typeface="Arial" panose="020B0604020202020204" pitchFamily="34" charset="0"/>
                  </a:rPr>
                  <a:t>-axis.</a:t>
                </a:r>
                <a:endParaRPr lang="en-US" sz="3200" dirty="0" smtClean="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229558"/>
                <a:ext cx="8568952" cy="5404365"/>
              </a:xfrm>
              <a:prstGeom prst="rect">
                <a:avLst/>
              </a:prstGeom>
              <a:blipFill rotWithShape="0">
                <a:blip r:embed="rId4"/>
                <a:stretch>
                  <a:fillRect l="-1636" t="-1467" r="-1707" b="-2822"/>
                </a:stretch>
              </a:blipFill>
            </p:spPr>
            <p:txBody>
              <a:bodyPr/>
              <a:lstStyle/>
              <a:p>
                <a:r>
                  <a:rPr lang="en-US">
                    <a:noFill/>
                  </a:rPr>
                  <a:t> </a:t>
                </a:r>
              </a:p>
            </p:txBody>
          </p:sp>
        </mc:Fallback>
      </mc:AlternateContent>
      <p:graphicFrame>
        <p:nvGraphicFramePr>
          <p:cNvPr id="5" name="Table 4"/>
          <p:cNvGraphicFramePr>
            <a:graphicFrameLocks noGrp="1"/>
          </p:cNvGraphicFramePr>
          <p:nvPr>
            <p:extLst>
              <p:ext uri="{D42A27DB-BD31-4B8C-83A1-F6EECF244321}">
                <p14:modId xmlns:p14="http://schemas.microsoft.com/office/powerpoint/2010/main" val="2502777692"/>
              </p:ext>
            </p:extLst>
          </p:nvPr>
        </p:nvGraphicFramePr>
        <p:xfrm>
          <a:off x="1331640" y="1268760"/>
          <a:ext cx="7488832" cy="1036320"/>
        </p:xfrm>
        <a:graphic>
          <a:graphicData uri="http://schemas.openxmlformats.org/drawingml/2006/table">
            <a:tbl>
              <a:tblPr firstRow="1" bandRow="1">
                <a:tableStyleId>{5940675A-B579-460E-94D1-54222C63F5DA}</a:tableStyleId>
              </a:tblPr>
              <a:tblGrid>
                <a:gridCol w="1014124"/>
                <a:gridCol w="719412"/>
                <a:gridCol w="719412"/>
                <a:gridCol w="719412"/>
                <a:gridCol w="719412"/>
                <a:gridCol w="719412"/>
                <a:gridCol w="719412"/>
                <a:gridCol w="719412"/>
                <a:gridCol w="719412"/>
                <a:gridCol w="719412"/>
              </a:tblGrid>
              <a:tr h="5040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-4</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0</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4</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pPr algn="ctr"/>
                      <a:r>
                        <a:rPr lang="en-US" sz="2800" b="1" i="0" dirty="0" smtClean="0">
                          <a:latin typeface="Arial" panose="020B0604020202020204" pitchFamily="34" charset="0"/>
                          <a:cs typeface="Arial" panose="020B0604020202020204" pitchFamily="34" charset="0"/>
                        </a:rPr>
                        <a:t>2f(</a:t>
                      </a:r>
                      <a:r>
                        <a:rPr lang="en-US" sz="2800" b="1" i="1" dirty="0" smtClean="0">
                          <a:latin typeface="Arial" panose="020B0604020202020204" pitchFamily="34" charset="0"/>
                          <a:cs typeface="Arial" panose="020B0604020202020204" pitchFamily="34" charset="0"/>
                        </a:rPr>
                        <a:t>x</a:t>
                      </a:r>
                      <a:r>
                        <a:rPr lang="en-US" sz="2800" b="1" i="0" dirty="0" smtClean="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32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16</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8</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0</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8</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16</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32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957209675"/>
              </p:ext>
            </p:extLst>
          </p:nvPr>
        </p:nvGraphicFramePr>
        <p:xfrm>
          <a:off x="1334637" y="3832840"/>
          <a:ext cx="7488832" cy="1036320"/>
        </p:xfrm>
        <a:graphic>
          <a:graphicData uri="http://schemas.openxmlformats.org/drawingml/2006/table">
            <a:tbl>
              <a:tblPr firstRow="1" bandRow="1">
                <a:tableStyleId>{5940675A-B579-460E-94D1-54222C63F5DA}</a:tableStyleId>
              </a:tblPr>
              <a:tblGrid>
                <a:gridCol w="1014124"/>
                <a:gridCol w="719412"/>
                <a:gridCol w="719412"/>
                <a:gridCol w="719412"/>
                <a:gridCol w="719412"/>
                <a:gridCol w="719412"/>
                <a:gridCol w="719412"/>
                <a:gridCol w="719412"/>
                <a:gridCol w="719412"/>
                <a:gridCol w="719412"/>
              </a:tblGrid>
              <a:tr h="5040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-4</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0</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4</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pPr algn="ctr"/>
                      <a:r>
                        <a:rPr lang="en-US" sz="2800" b="1" i="0" dirty="0" smtClean="0">
                          <a:latin typeface="Arial" panose="020B0604020202020204" pitchFamily="34" charset="0"/>
                          <a:cs typeface="Arial" panose="020B0604020202020204" pitchFamily="34" charset="0"/>
                        </a:rPr>
                        <a:t>f(2</a:t>
                      </a:r>
                      <a:r>
                        <a:rPr lang="en-US" sz="2800" b="1" i="1" dirty="0" smtClean="0">
                          <a:latin typeface="Arial" panose="020B0604020202020204" pitchFamily="34" charset="0"/>
                          <a:cs typeface="Arial" panose="020B0604020202020204" pitchFamily="34" charset="0"/>
                        </a:rPr>
                        <a:t>x</a:t>
                      </a:r>
                      <a:r>
                        <a:rPr lang="en-US" sz="2800" b="1" i="0" dirty="0" smtClean="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64</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32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16</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4</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0</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4</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16</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32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64</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33969609"/>
      </p:ext>
    </p:ext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Strengthen</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712</a:t>
            </a:r>
            <a:endParaRPr lang="en-GB" sz="1400" b="1" dirty="0">
              <a:latin typeface="Calibri" panose="020F0502020204030204" pitchFamily="34" charset="0"/>
            </a:endParaRPr>
          </a:p>
        </p:txBody>
      </p:sp>
      <p:sp>
        <p:nvSpPr>
          <p:cNvPr id="3" name="Rectangle 2"/>
          <p:cNvSpPr/>
          <p:nvPr/>
        </p:nvSpPr>
        <p:spPr>
          <a:xfrm>
            <a:off x="251520" y="1229558"/>
            <a:ext cx="8568952" cy="1631216"/>
          </a:xfrm>
          <a:prstGeom prst="rect">
            <a:avLst/>
          </a:prstGeom>
        </p:spPr>
        <p:txBody>
          <a:bodyPr wrap="square">
            <a:spAutoFit/>
          </a:bodyPr>
          <a:lstStyle/>
          <a:p>
            <a:pPr marL="517525" indent="-517525">
              <a:spcAft>
                <a:spcPts val="600"/>
              </a:spcAft>
              <a:buClr>
                <a:srgbClr val="C00000"/>
              </a:buClr>
              <a:buFont typeface="+mj-lt"/>
              <a:buAutoNum type="arabicPeriod" startAt="2"/>
              <a:tabLst>
                <a:tab pos="966788" algn="l"/>
                <a:tab pos="4519613" algn="l"/>
                <a:tab pos="6400800" algn="l"/>
              </a:tabLst>
            </a:pPr>
            <a:r>
              <a:rPr lang="en-US" sz="3200" dirty="0" smtClean="0">
                <a:solidFill>
                  <a:srgbClr val="C00000"/>
                </a:solidFill>
                <a:latin typeface="Arial" panose="020B0604020202020204" pitchFamily="34" charset="0"/>
                <a:cs typeface="Arial" panose="020B0604020202020204" pitchFamily="34" charset="0"/>
              </a:rPr>
              <a:t>a. </a:t>
            </a:r>
            <a:br>
              <a:rPr lang="en-US" sz="32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
            </a:r>
            <a:br>
              <a:rPr lang="en-US" sz="3600" dirty="0" smtClean="0">
                <a:solidFill>
                  <a:srgbClr val="C00000"/>
                </a:solidFill>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b, e, h</a:t>
            </a:r>
            <a:endParaRPr lang="en-US" sz="3200" dirty="0" smtClean="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229066918"/>
              </p:ext>
            </p:extLst>
          </p:nvPr>
        </p:nvGraphicFramePr>
        <p:xfrm>
          <a:off x="1331640" y="1268760"/>
          <a:ext cx="7488833" cy="1036320"/>
        </p:xfrm>
        <a:graphic>
          <a:graphicData uri="http://schemas.openxmlformats.org/drawingml/2006/table">
            <a:tbl>
              <a:tblPr firstRow="1" bandRow="1">
                <a:tableStyleId>{5940675A-B579-460E-94D1-54222C63F5DA}</a:tableStyleId>
              </a:tblPr>
              <a:tblGrid>
                <a:gridCol w="1255305"/>
                <a:gridCol w="890504"/>
                <a:gridCol w="890504"/>
                <a:gridCol w="890504"/>
                <a:gridCol w="890504"/>
                <a:gridCol w="890504"/>
                <a:gridCol w="890504"/>
                <a:gridCol w="890504"/>
              </a:tblGrid>
              <a:tr h="5040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0</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pPr algn="ctr"/>
                      <a:r>
                        <a:rPr lang="en-US" sz="2800" b="1" i="0" dirty="0" smtClean="0">
                          <a:latin typeface="Arial" panose="020B0604020202020204" pitchFamily="34" charset="0"/>
                          <a:cs typeface="Arial" panose="020B0604020202020204" pitchFamily="34" charset="0"/>
                        </a:rPr>
                        <a:t>f(</a:t>
                      </a:r>
                      <a:r>
                        <a:rPr lang="en-US" sz="2800" b="1" i="1" dirty="0" smtClean="0">
                          <a:latin typeface="Arial" panose="020B0604020202020204" pitchFamily="34" charset="0"/>
                          <a:cs typeface="Arial" panose="020B0604020202020204" pitchFamily="34" charset="0"/>
                        </a:rPr>
                        <a:t>x</a:t>
                      </a:r>
                      <a:r>
                        <a:rPr lang="en-US" sz="2800" b="1" i="0" dirty="0" smtClean="0">
                          <a:latin typeface="Arial" panose="020B0604020202020204" pitchFamily="34" charset="0"/>
                          <a:cs typeface="Arial" panose="020B0604020202020204" pitchFamily="34" charset="0"/>
                        </a:rPr>
                        <a:t>)</a:t>
                      </a:r>
                      <a:endParaRPr lang="en-US" sz="2800" b="1"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-10</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-8</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-6</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-4</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0</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54540" y="2371074"/>
            <a:ext cx="5197780" cy="4204085"/>
          </a:xfrm>
          <a:prstGeom prst="rect">
            <a:avLst/>
          </a:prstGeom>
        </p:spPr>
      </p:pic>
    </p:spTree>
    <p:extLst>
      <p:ext uri="{BB962C8B-B14F-4D97-AF65-F5344CB8AC3E}">
        <p14:creationId xmlns:p14="http://schemas.microsoft.com/office/powerpoint/2010/main" val="1495467749"/>
      </p:ext>
    </p:extLst>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Strengthen</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712</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29558"/>
                <a:ext cx="8568952" cy="5185907"/>
              </a:xfrm>
              <a:prstGeom prst="rect">
                <a:avLst/>
              </a:prstGeom>
            </p:spPr>
            <p:txBody>
              <a:bodyPr wrap="square">
                <a:spAutoFit/>
              </a:bodyPr>
              <a:lstStyle/>
              <a:p>
                <a:pPr marL="517525" indent="-517525">
                  <a:spcAft>
                    <a:spcPts val="600"/>
                  </a:spcAft>
                  <a:buClr>
                    <a:srgbClr val="C00000"/>
                  </a:buClr>
                  <a:buFont typeface="+mj-lt"/>
                  <a:buAutoNum type="arabicPeriod" startAt="2"/>
                  <a:tabLst>
                    <a:tab pos="966788" algn="l"/>
                    <a:tab pos="4519613" algn="l"/>
                    <a:tab pos="6400800" algn="l"/>
                  </a:tabLst>
                </a:pPr>
                <a:r>
                  <a:rPr lang="en-US" sz="3600" dirty="0" smtClean="0">
                    <a:solidFill>
                      <a:srgbClr val="C00000"/>
                    </a:solidFill>
                    <a:latin typeface="Arial" panose="020B0604020202020204" pitchFamily="34" charset="0"/>
                    <a:cs typeface="Arial" panose="020B0604020202020204" pitchFamily="34" charset="0"/>
                  </a:rPr>
                  <a:t>c. </a:t>
                </a:r>
                <a:br>
                  <a:rPr lang="en-US" sz="3600" dirty="0" smtClean="0">
                    <a:solidFill>
                      <a:srgbClr val="C00000"/>
                    </a:solidFill>
                    <a:latin typeface="Arial" panose="020B0604020202020204" pitchFamily="34" charset="0"/>
                    <a:cs typeface="Arial" panose="020B0604020202020204" pitchFamily="34" charset="0"/>
                  </a:rPr>
                </a:br>
                <a:r>
                  <a:rPr lang="en-US" sz="4000" dirty="0" smtClean="0">
                    <a:solidFill>
                      <a:srgbClr val="C00000"/>
                    </a:solidFill>
                    <a:latin typeface="Arial" panose="020B0604020202020204" pitchFamily="34" charset="0"/>
                    <a:cs typeface="Arial" panose="020B0604020202020204" pitchFamily="34" charset="0"/>
                  </a:rPr>
                  <a:t/>
                </a:r>
                <a:br>
                  <a:rPr lang="en-US" sz="40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d. </a:t>
                </a:r>
                <a:r>
                  <a:rPr lang="en-US" sz="3600" dirty="0" smtClean="0">
                    <a:latin typeface="Arial" panose="020B0604020202020204" pitchFamily="34" charset="0"/>
                    <a:cs typeface="Arial" panose="020B0604020202020204" pitchFamily="34" charset="0"/>
                  </a:rPr>
                  <a:t>3 greater	</a:t>
                </a:r>
                <a:r>
                  <a:rPr lang="en-US" sz="3600" dirty="0" smtClean="0">
                    <a:solidFill>
                      <a:srgbClr val="C00000"/>
                    </a:solidFill>
                    <a:latin typeface="Arial" panose="020B0604020202020204" pitchFamily="34" charset="0"/>
                    <a:cs typeface="Arial" panose="020B0604020202020204" pitchFamily="34" charset="0"/>
                  </a:rPr>
                  <a:t>e.</a:t>
                </a:r>
                <a:r>
                  <a:rPr lang="en-US" sz="3600" dirty="0" smtClean="0">
                    <a:latin typeface="Arial" panose="020B0604020202020204" pitchFamily="34" charset="0"/>
                    <a:cs typeface="Arial" panose="020B0604020202020204" pitchFamily="34" charset="0"/>
                  </a:rPr>
                  <a:t> See above</a:t>
                </a:r>
                <a:br>
                  <a:rPr lang="en-US" sz="3600" dirty="0" smtClean="0">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f.</a:t>
                </a:r>
                <a:r>
                  <a:rPr lang="en-US" sz="3600" dirty="0" smtClean="0">
                    <a:latin typeface="Arial" panose="020B0604020202020204" pitchFamily="34" charset="0"/>
                    <a:cs typeface="Arial" panose="020B0604020202020204" pitchFamily="34" charset="0"/>
                  </a:rPr>
                  <a:t>  </a:t>
                </a:r>
                <a:r>
                  <a:rPr lang="en-US" sz="3600" i="1" dirty="0" smtClean="0">
                    <a:latin typeface="Arial" panose="020B0604020202020204" pitchFamily="34" charset="0"/>
                    <a:cs typeface="Arial" panose="020B0604020202020204" pitchFamily="34" charset="0"/>
                  </a:rPr>
                  <a:t>y</a:t>
                </a:r>
                <a:r>
                  <a:rPr lang="en-US" sz="3600" dirty="0" smtClean="0">
                    <a:latin typeface="Arial" panose="020B0604020202020204" pitchFamily="34" charset="0"/>
                    <a:cs typeface="Arial" panose="020B0604020202020204" pitchFamily="34" charset="0"/>
                  </a:rPr>
                  <a:t> = f(</a:t>
                </a:r>
                <a:r>
                  <a:rPr lang="en-US" sz="3600" i="1" dirty="0" smtClean="0">
                    <a:latin typeface="Arial" panose="020B0604020202020204" pitchFamily="34" charset="0"/>
                    <a:cs typeface="Arial" panose="020B0604020202020204" pitchFamily="34" charset="0"/>
                  </a:rPr>
                  <a:t>x</a:t>
                </a:r>
                <a:r>
                  <a:rPr lang="en-US" sz="3600" dirty="0" smtClean="0">
                    <a:latin typeface="Arial" panose="020B0604020202020204" pitchFamily="34" charset="0"/>
                    <a:cs typeface="Arial" panose="020B0604020202020204" pitchFamily="34" charset="0"/>
                  </a:rPr>
                  <a:t>) is translated by </a:t>
                </a:r>
                <a:r>
                  <a:rPr lang="en-US" sz="3600" dirty="0">
                    <a:latin typeface="Arial" panose="020B0604020202020204" pitchFamily="34" charset="0"/>
                    <a:cs typeface="Arial" panose="020B0604020202020204" pitchFamily="34" charset="0"/>
                  </a:rPr>
                  <a:t>(</a:t>
                </a:r>
                <a14:m>
                  <m:oMath xmlns:m="http://schemas.openxmlformats.org/officeDocument/2006/math">
                    <m:f>
                      <m:fPr>
                        <m:type m:val="noBar"/>
                        <m:ctrlPr>
                          <a:rPr lang="en-US" sz="3600" i="1">
                            <a:latin typeface="Cambria Math" panose="02040503050406030204" pitchFamily="18" charset="0"/>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0</m:t>
                        </m:r>
                      </m:num>
                      <m:den>
                        <m:r>
                          <a:rPr lang="en-US" sz="3600" b="0" i="1" smtClean="0">
                            <a:latin typeface="Cambria Math" panose="02040503050406030204" pitchFamily="18" charset="0"/>
                            <a:cs typeface="Arial" panose="020B0604020202020204" pitchFamily="34" charset="0"/>
                          </a:rPr>
                          <m:t>3</m:t>
                        </m:r>
                      </m:den>
                    </m:f>
                  </m:oMath>
                </a14:m>
                <a:r>
                  <a:rPr lang="en-US" sz="3600" dirty="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a:t>
                </a:r>
                <a:br>
                  <a:rPr lang="en-US" sz="3600" dirty="0" smtClean="0">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g.</a:t>
                </a:r>
                <a:r>
                  <a:rPr lang="en-US" sz="3600" dirty="0" smtClean="0">
                    <a:latin typeface="Arial" panose="020B0604020202020204" pitchFamily="34" charset="0"/>
                    <a:cs typeface="Arial" panose="020B0604020202020204" pitchFamily="34" charset="0"/>
                  </a:rPr>
                  <a:t> </a:t>
                </a:r>
                <a:br>
                  <a:rPr lang="en-US" sz="3600" dirty="0" smtClean="0">
                    <a:latin typeface="Arial" panose="020B0604020202020204" pitchFamily="34" charset="0"/>
                    <a:cs typeface="Arial" panose="020B0604020202020204" pitchFamily="34" charset="0"/>
                  </a:rPr>
                </a:br>
                <a:r>
                  <a:rPr lang="en-US" sz="6000" dirty="0" smtClean="0">
                    <a:latin typeface="Arial" panose="020B0604020202020204" pitchFamily="34" charset="0"/>
                    <a:cs typeface="Arial" panose="020B0604020202020204" pitchFamily="34" charset="0"/>
                  </a:rPr>
                  <a:t/>
                </a:r>
                <a:br>
                  <a:rPr lang="en-US" sz="6000" dirty="0" smtClean="0">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h.</a:t>
                </a:r>
                <a:r>
                  <a:rPr lang="en-US" sz="3600" dirty="0" smtClean="0">
                    <a:latin typeface="Arial" panose="020B0604020202020204" pitchFamily="34" charset="0"/>
                    <a:cs typeface="Arial" panose="020B0604020202020204" pitchFamily="34" charset="0"/>
                  </a:rPr>
                  <a:t> See above.</a:t>
                </a:r>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i. </a:t>
                </a:r>
                <a:r>
                  <a:rPr lang="en-US" sz="3600" i="1" dirty="0">
                    <a:latin typeface="Arial" panose="020B0604020202020204" pitchFamily="34" charset="0"/>
                    <a:cs typeface="Arial" panose="020B0604020202020204" pitchFamily="34" charset="0"/>
                  </a:rPr>
                  <a:t>y</a:t>
                </a:r>
                <a:r>
                  <a:rPr lang="en-US" sz="3600" dirty="0">
                    <a:latin typeface="Arial" panose="020B0604020202020204" pitchFamily="34" charset="0"/>
                    <a:cs typeface="Arial" panose="020B0604020202020204" pitchFamily="34" charset="0"/>
                  </a:rPr>
                  <a:t> = f(</a:t>
                </a:r>
                <a:r>
                  <a:rPr lang="en-US" sz="3600" i="1" dirty="0">
                    <a:latin typeface="Arial" panose="020B0604020202020204" pitchFamily="34" charset="0"/>
                    <a:cs typeface="Arial" panose="020B0604020202020204" pitchFamily="34" charset="0"/>
                  </a:rPr>
                  <a:t>x</a:t>
                </a:r>
                <a:r>
                  <a:rPr lang="en-US" sz="3600" dirty="0">
                    <a:latin typeface="Arial" panose="020B0604020202020204" pitchFamily="34" charset="0"/>
                    <a:cs typeface="Arial" panose="020B0604020202020204" pitchFamily="34" charset="0"/>
                  </a:rPr>
                  <a:t>) is translated by (</a:t>
                </a:r>
                <a14:m>
                  <m:oMath xmlns:m="http://schemas.openxmlformats.org/officeDocument/2006/math">
                    <m:f>
                      <m:fPr>
                        <m:type m:val="noBar"/>
                        <m:ctrlPr>
                          <a:rPr lang="en-US" sz="3600" i="1">
                            <a:latin typeface="Cambria Math" panose="02040503050406030204" pitchFamily="18" charset="0"/>
                            <a:cs typeface="Arial" panose="020B0604020202020204" pitchFamily="34" charset="0"/>
                          </a:rPr>
                        </m:ctrlPr>
                      </m:fPr>
                      <m:num>
                        <m:r>
                          <a:rPr lang="en-US" sz="3600" b="0" i="1" smtClean="0">
                            <a:latin typeface="Cambria Math" panose="02040503050406030204" pitchFamily="18" charset="0"/>
                            <a:cs typeface="Arial" panose="020B0604020202020204" pitchFamily="34" charset="0"/>
                          </a:rPr>
                          <m:t>−2</m:t>
                        </m:r>
                      </m:num>
                      <m:den>
                        <m:r>
                          <a:rPr lang="en-US" sz="3600" b="0" i="1" smtClean="0">
                            <a:latin typeface="Cambria Math" panose="02040503050406030204" pitchFamily="18" charset="0"/>
                            <a:cs typeface="Arial" panose="020B0604020202020204" pitchFamily="34" charset="0"/>
                          </a:rPr>
                          <m:t>0</m:t>
                        </m:r>
                      </m:den>
                    </m:f>
                  </m:oMath>
                </a14:m>
                <a:r>
                  <a:rPr lang="en-US" sz="3600" dirty="0" smtClean="0">
                    <a:latin typeface="Arial" panose="020B060402020202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251520" y="1229558"/>
                <a:ext cx="8568952" cy="5185907"/>
              </a:xfrm>
              <a:prstGeom prst="rect">
                <a:avLst/>
              </a:prstGeom>
              <a:blipFill rotWithShape="0">
                <a:blip r:embed="rId4"/>
                <a:stretch>
                  <a:fillRect l="-1920" t="-1882" b="-2235"/>
                </a:stretch>
              </a:blipFill>
            </p:spPr>
            <p:txBody>
              <a:bodyPr/>
              <a:lstStyle/>
              <a:p>
                <a:r>
                  <a:rPr lang="en-US">
                    <a:noFill/>
                  </a:rPr>
                  <a:t> </a:t>
                </a:r>
              </a:p>
            </p:txBody>
          </p:sp>
        </mc:Fallback>
      </mc:AlternateContent>
      <p:graphicFrame>
        <p:nvGraphicFramePr>
          <p:cNvPr id="5" name="Table 4"/>
          <p:cNvGraphicFramePr>
            <a:graphicFrameLocks noGrp="1"/>
          </p:cNvGraphicFramePr>
          <p:nvPr>
            <p:extLst>
              <p:ext uri="{D42A27DB-BD31-4B8C-83A1-F6EECF244321}">
                <p14:modId xmlns:p14="http://schemas.microsoft.com/office/powerpoint/2010/main" val="1285494236"/>
              </p:ext>
            </p:extLst>
          </p:nvPr>
        </p:nvGraphicFramePr>
        <p:xfrm>
          <a:off x="1389830" y="1312560"/>
          <a:ext cx="7358634" cy="1036320"/>
        </p:xfrm>
        <a:graphic>
          <a:graphicData uri="http://schemas.openxmlformats.org/drawingml/2006/table">
            <a:tbl>
              <a:tblPr firstRow="1" bandRow="1">
                <a:tableStyleId>{5940675A-B579-460E-94D1-54222C63F5DA}</a:tableStyleId>
              </a:tblPr>
              <a:tblGrid>
                <a:gridCol w="1440180"/>
                <a:gridCol w="873379"/>
                <a:gridCol w="873379"/>
                <a:gridCol w="873379"/>
                <a:gridCol w="873379"/>
                <a:gridCol w="873379"/>
                <a:gridCol w="873379"/>
                <a:gridCol w="678180"/>
              </a:tblGrid>
              <a:tr h="5040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0</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pPr algn="ctr"/>
                      <a:r>
                        <a:rPr lang="en-US" sz="2800" b="1" i="0" dirty="0" smtClean="0">
                          <a:latin typeface="Arial" panose="020B0604020202020204" pitchFamily="34" charset="0"/>
                          <a:cs typeface="Arial" panose="020B0604020202020204" pitchFamily="34" charset="0"/>
                        </a:rPr>
                        <a:t>f(</a:t>
                      </a:r>
                      <a:r>
                        <a:rPr lang="en-US" sz="2800" b="1" i="1" dirty="0" smtClean="0">
                          <a:latin typeface="Arial" panose="020B0604020202020204" pitchFamily="34" charset="0"/>
                          <a:cs typeface="Arial" panose="020B0604020202020204" pitchFamily="34" charset="0"/>
                        </a:rPr>
                        <a:t>x</a:t>
                      </a:r>
                      <a:r>
                        <a:rPr lang="en-US" sz="2800" b="1" i="0" dirty="0" smtClean="0">
                          <a:latin typeface="Arial" panose="020B0604020202020204" pitchFamily="34" charset="0"/>
                          <a:cs typeface="Arial" panose="020B0604020202020204" pitchFamily="34" charset="0"/>
                        </a:rPr>
                        <a:t>) + 3</a:t>
                      </a:r>
                      <a:endParaRPr lang="en-US" sz="2800" b="1"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-7</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-5</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5</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077726055"/>
              </p:ext>
            </p:extLst>
          </p:nvPr>
        </p:nvGraphicFramePr>
        <p:xfrm>
          <a:off x="1391972" y="3832840"/>
          <a:ext cx="7356492" cy="1036320"/>
        </p:xfrm>
        <a:graphic>
          <a:graphicData uri="http://schemas.openxmlformats.org/drawingml/2006/table">
            <a:tbl>
              <a:tblPr firstRow="1" bandRow="1">
                <a:tableStyleId>{5940675A-B579-460E-94D1-54222C63F5DA}</a:tableStyleId>
              </a:tblPr>
              <a:tblGrid>
                <a:gridCol w="1440180"/>
                <a:gridCol w="873022"/>
                <a:gridCol w="873022"/>
                <a:gridCol w="873022"/>
                <a:gridCol w="873022"/>
                <a:gridCol w="873022"/>
                <a:gridCol w="873022"/>
                <a:gridCol w="678180"/>
              </a:tblGrid>
              <a:tr h="5040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smtClean="0">
                          <a:latin typeface="Arial" panose="020B0604020202020204" pitchFamily="34" charset="0"/>
                          <a:cs typeface="Arial" panose="020B0604020202020204" pitchFamily="34" charset="0"/>
                        </a:rPr>
                        <a:t>x</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0</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8816">
                <a:tc>
                  <a:txBody>
                    <a:bodyPr/>
                    <a:lstStyle/>
                    <a:p>
                      <a:pPr algn="ctr"/>
                      <a:r>
                        <a:rPr lang="en-US" sz="2800" b="1" i="0" dirty="0" smtClean="0">
                          <a:latin typeface="Arial" panose="020B0604020202020204" pitchFamily="34" charset="0"/>
                          <a:cs typeface="Arial" panose="020B0604020202020204" pitchFamily="34" charset="0"/>
                        </a:rPr>
                        <a:t>f(</a:t>
                      </a:r>
                      <a:r>
                        <a:rPr lang="en-US" sz="2800" b="1" i="1" dirty="0" smtClean="0">
                          <a:latin typeface="Arial" panose="020B0604020202020204" pitchFamily="34" charset="0"/>
                          <a:cs typeface="Arial" panose="020B0604020202020204" pitchFamily="34" charset="0"/>
                        </a:rPr>
                        <a:t>x + </a:t>
                      </a:r>
                      <a:r>
                        <a:rPr lang="en-US" sz="2800" b="1" i="0" dirty="0" smtClean="0">
                          <a:latin typeface="Arial" panose="020B0604020202020204" pitchFamily="34" charset="0"/>
                          <a:cs typeface="Arial" panose="020B0604020202020204" pitchFamily="34" charset="0"/>
                        </a:rPr>
                        <a:t>2)</a:t>
                      </a:r>
                      <a:endParaRPr lang="en-US" sz="2800" b="1" i="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-6</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-4</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0</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4</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Arial" panose="020B0604020202020204" pitchFamily="34" charset="0"/>
                          <a:cs typeface="Arial" panose="020B0604020202020204" pitchFamily="34" charset="0"/>
                        </a:rPr>
                        <a:t>6</a:t>
                      </a:r>
                      <a:endParaRPr lang="en-US" sz="2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2730829"/>
      </p:ext>
    </p:extLst>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Extend</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712</a:t>
            </a:r>
            <a:endParaRPr lang="en-GB" sz="1400" b="1" dirty="0">
              <a:latin typeface="Calibri" panose="020F0502020204030204" pitchFamily="34" charset="0"/>
            </a:endParaRPr>
          </a:p>
        </p:txBody>
      </p:sp>
      <p:sp>
        <p:nvSpPr>
          <p:cNvPr id="3" name="Rectangle 2"/>
          <p:cNvSpPr/>
          <p:nvPr/>
        </p:nvSpPr>
        <p:spPr>
          <a:xfrm>
            <a:off x="251520" y="1229558"/>
            <a:ext cx="8568952" cy="5632311"/>
          </a:xfrm>
          <a:prstGeom prst="rect">
            <a:avLst/>
          </a:prstGeom>
        </p:spPr>
        <p:txBody>
          <a:bodyPr wrap="square">
            <a:spAutoFit/>
          </a:bodyPr>
          <a:lstStyle/>
          <a:p>
            <a:pPr marL="569913" indent="-569913">
              <a:spcAft>
                <a:spcPts val="600"/>
              </a:spcAft>
              <a:buClr>
                <a:srgbClr val="C00000"/>
              </a:buClr>
              <a:buFont typeface="+mj-lt"/>
              <a:buAutoNum type="arabicPeriod"/>
              <a:tabLst>
                <a:tab pos="966788" algn="l"/>
                <a:tab pos="4519613" algn="l"/>
                <a:tab pos="6400800" algn="l"/>
              </a:tabLst>
            </a:pPr>
            <a:r>
              <a:rPr lang="en-US" sz="3600" dirty="0" smtClean="0">
                <a:solidFill>
                  <a:srgbClr val="C00000"/>
                </a:solidFill>
                <a:latin typeface="Arial" panose="020B0604020202020204" pitchFamily="34" charset="0"/>
                <a:cs typeface="Arial" panose="020B0604020202020204" pitchFamily="34" charset="0"/>
              </a:rPr>
              <a:t>a. </a:t>
            </a:r>
            <a:r>
              <a:rPr lang="en-US" sz="3600" i="1" dirty="0" smtClean="0">
                <a:latin typeface="Arial" panose="020B0604020202020204" pitchFamily="34" charset="0"/>
                <a:cs typeface="Arial" panose="020B0604020202020204" pitchFamily="34" charset="0"/>
              </a:rPr>
              <a:t>d</a:t>
            </a:r>
            <a:r>
              <a:rPr lang="en-US" sz="36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5</a:t>
            </a:r>
            <a:r>
              <a:rPr lang="en-US" sz="3600" i="1" dirty="0" smtClean="0">
                <a:latin typeface="Arial" panose="020B0604020202020204" pitchFamily="34" charset="0"/>
                <a:cs typeface="Arial" panose="020B0604020202020204" pitchFamily="34" charset="0"/>
              </a:rPr>
              <a:t>t</a:t>
            </a:r>
            <a:r>
              <a:rPr lang="en-US" sz="3600" baseline="30000" dirty="0" smtClean="0">
                <a:latin typeface="Arial" panose="020B0604020202020204" pitchFamily="34" charset="0"/>
                <a:cs typeface="Arial" panose="020B0604020202020204" pitchFamily="34" charset="0"/>
              </a:rPr>
              <a:t>2	</a:t>
            </a:r>
            <a:r>
              <a:rPr lang="en-US" sz="3600" dirty="0" smtClean="0">
                <a:solidFill>
                  <a:srgbClr val="C00000"/>
                </a:solidFill>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 45m</a:t>
            </a:r>
            <a:br>
              <a:rPr lang="en-US" sz="3600" dirty="0" smtClean="0">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c.</a:t>
            </a:r>
            <a:r>
              <a:rPr lang="en-US" sz="3600" dirty="0" smtClean="0">
                <a:latin typeface="Arial" panose="020B0604020202020204" pitchFamily="34" charset="0"/>
                <a:cs typeface="Arial" panose="020B0604020202020204" pitchFamily="34" charset="0"/>
              </a:rPr>
              <a:t> 11 seconds</a:t>
            </a:r>
            <a:br>
              <a:rPr lang="en-US" sz="3600" dirty="0" smtClean="0">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d.</a:t>
            </a:r>
            <a:r>
              <a:rPr lang="en-US" sz="3600" dirty="0" smtClean="0">
                <a:latin typeface="Arial" panose="020B0604020202020204" pitchFamily="34" charset="0"/>
                <a:cs typeface="Arial" panose="020B0604020202020204" pitchFamily="34" charset="0"/>
              </a:rPr>
              <a:t>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e.</a:t>
            </a:r>
            <a:r>
              <a:rPr lang="en-US" sz="3600" dirty="0" smtClean="0">
                <a:latin typeface="Arial" panose="020B0604020202020204" pitchFamily="34" charset="0"/>
                <a:cs typeface="Arial" panose="020B0604020202020204" pitchFamily="34" charset="0"/>
              </a:rPr>
              <a:t> It accelerates towards the ground</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475656" y="2432902"/>
            <a:ext cx="3062539" cy="3641940"/>
          </a:xfrm>
          <a:prstGeom prst="rect">
            <a:avLst/>
          </a:prstGeom>
        </p:spPr>
      </p:pic>
    </p:spTree>
    <p:extLst>
      <p:ext uri="{BB962C8B-B14F-4D97-AF65-F5344CB8AC3E}">
        <p14:creationId xmlns:p14="http://schemas.microsoft.com/office/powerpoint/2010/main" val="3679930208"/>
      </p:ext>
    </p:extLst>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Extend</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712</a:t>
            </a:r>
            <a:endParaRPr lang="en-GB" sz="1400" b="1" dirty="0">
              <a:latin typeface="Calibri" panose="020F0502020204030204" pitchFamily="34" charset="0"/>
            </a:endParaRPr>
          </a:p>
        </p:txBody>
      </p:sp>
      <p:sp>
        <p:nvSpPr>
          <p:cNvPr id="3" name="Rectangle 2"/>
          <p:cNvSpPr/>
          <p:nvPr/>
        </p:nvSpPr>
        <p:spPr>
          <a:xfrm>
            <a:off x="251520" y="1229558"/>
            <a:ext cx="8568952" cy="5570756"/>
          </a:xfrm>
          <a:prstGeom prst="rect">
            <a:avLst/>
          </a:prstGeom>
        </p:spPr>
        <p:txBody>
          <a:bodyPr wrap="square">
            <a:spAutoFit/>
          </a:bodyPr>
          <a:lstStyle/>
          <a:p>
            <a:pPr marL="465138" indent="-465138">
              <a:spcAft>
                <a:spcPts val="600"/>
              </a:spcAft>
              <a:buClr>
                <a:srgbClr val="C00000"/>
              </a:buClr>
              <a:buFont typeface="+mj-lt"/>
              <a:buAutoNum type="arabicPeriod" startAt="2"/>
              <a:tabLst>
                <a:tab pos="966788" algn="l"/>
                <a:tab pos="2916238" algn="l"/>
                <a:tab pos="4122738" algn="l"/>
                <a:tab pos="5607050" algn="l"/>
                <a:tab pos="6400800" algn="l"/>
              </a:tabLst>
            </a:pP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2</a:t>
            </a:r>
            <a:r>
              <a:rPr lang="en-US" sz="2800" baseline="30000"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is D 	</a:t>
            </a: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6</a:t>
            </a:r>
            <a:r>
              <a:rPr lang="en-US" sz="2800" baseline="30000"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is C </a:t>
            </a:r>
            <a:br>
              <a:rPr lang="en-US" sz="2800" dirty="0" smtClean="0">
                <a:latin typeface="Arial" panose="020B0604020202020204" pitchFamily="34" charset="0"/>
                <a:cs typeface="Arial" panose="020B0604020202020204" pitchFamily="34" charset="0"/>
              </a:rPr>
            </a:b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0.5</a:t>
            </a:r>
            <a:r>
              <a:rPr lang="en-US" sz="2800" baseline="30000"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is A </a:t>
            </a:r>
            <a:r>
              <a:rPr lang="en-US" sz="2800" dirty="0" smtClean="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y</a:t>
            </a:r>
            <a:r>
              <a:rPr lang="en-US" sz="2800" dirty="0" smtClean="0">
                <a:latin typeface="Arial" panose="020B0604020202020204" pitchFamily="34" charset="0"/>
                <a:cs typeface="Arial" panose="020B0604020202020204" pitchFamily="34" charset="0"/>
              </a:rPr>
              <a:t> = 3</a:t>
            </a:r>
            <a:r>
              <a:rPr lang="en-US" sz="2800" baseline="30000" dirty="0" smtClean="0">
                <a:latin typeface="Arial" panose="020B0604020202020204" pitchFamily="34" charset="0"/>
                <a:cs typeface="Arial" panose="020B0604020202020204" pitchFamily="34" charset="0"/>
              </a:rPr>
              <a:t>-x</a:t>
            </a:r>
            <a:r>
              <a:rPr lang="en-US" sz="2800" dirty="0" smtClean="0">
                <a:latin typeface="Arial" panose="020B0604020202020204" pitchFamily="34" charset="0"/>
                <a:cs typeface="Arial" panose="020B0604020202020204" pitchFamily="34" charset="0"/>
              </a:rPr>
              <a:t> is B</a:t>
            </a:r>
            <a:endParaRPr lang="en-US" sz="2800" dirty="0">
              <a:latin typeface="Arial" panose="020B0604020202020204" pitchFamily="34" charset="0"/>
              <a:cs typeface="Arial" panose="020B0604020202020204" pitchFamily="34" charset="0"/>
            </a:endParaRPr>
          </a:p>
          <a:p>
            <a:pPr marL="465138" indent="-465138">
              <a:spcAft>
                <a:spcPts val="600"/>
              </a:spcAft>
              <a:buClr>
                <a:srgbClr val="C00000"/>
              </a:buClr>
              <a:buFont typeface="+mj-lt"/>
              <a:buAutoNum type="arabicPeriod" startAt="2"/>
              <a:tabLst>
                <a:tab pos="966788" algn="l"/>
                <a:tab pos="2346325" algn="l"/>
                <a:tab pos="3951288" algn="l"/>
                <a:tab pos="5607050" algn="l"/>
                <a:tab pos="6400800" algn="l"/>
              </a:tabLst>
            </a:pPr>
            <a:r>
              <a:rPr lang="en-US" sz="2800" dirty="0" smtClean="0">
                <a:solidFill>
                  <a:srgbClr val="C00000"/>
                </a:solidFill>
                <a:latin typeface="Arial" panose="020B0604020202020204" pitchFamily="34" charset="0"/>
                <a:cs typeface="Arial" panose="020B0604020202020204" pitchFamily="34" charset="0"/>
              </a:rPr>
              <a:t>a.</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C 	</a:t>
            </a:r>
            <a:r>
              <a:rPr lang="en-US" sz="2800" dirty="0" smtClean="0">
                <a:solidFill>
                  <a:srgbClr val="C00000"/>
                </a:solidFill>
                <a:latin typeface="Arial" panose="020B0604020202020204" pitchFamily="34" charset="0"/>
                <a:cs typeface="Arial" panose="020B0604020202020204" pitchFamily="34" charset="0"/>
              </a:rPr>
              <a:t>b.</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D </a:t>
            </a:r>
            <a:r>
              <a:rPr lang="en-US" sz="2800" dirty="0" smtClean="0">
                <a:latin typeface="Arial" panose="020B0604020202020204" pitchFamily="34" charset="0"/>
                <a:cs typeface="Arial" panose="020B0604020202020204" pitchFamily="34" charset="0"/>
              </a:rPr>
              <a:t>	</a:t>
            </a:r>
            <a:r>
              <a:rPr lang="en-US" sz="2800" dirty="0" smtClean="0">
                <a:solidFill>
                  <a:srgbClr val="C00000"/>
                </a:solidFill>
                <a:latin typeface="Arial" panose="020B0604020202020204" pitchFamily="34" charset="0"/>
                <a:cs typeface="Arial" panose="020B0604020202020204" pitchFamily="34" charset="0"/>
              </a:rPr>
              <a:t>c.</a:t>
            </a:r>
            <a:r>
              <a:rPr lang="en-US" sz="2800" dirty="0" smtClean="0">
                <a:latin typeface="Arial" panose="020B0604020202020204" pitchFamily="34" charset="0"/>
                <a:cs typeface="Arial" panose="020B0604020202020204" pitchFamily="34" charset="0"/>
              </a:rPr>
              <a:t> B 	</a:t>
            </a:r>
            <a:r>
              <a:rPr lang="en-US" sz="2800" dirty="0" smtClean="0">
                <a:solidFill>
                  <a:srgbClr val="C00000"/>
                </a:solidFill>
                <a:latin typeface="Arial" panose="020B0604020202020204" pitchFamily="34" charset="0"/>
                <a:cs typeface="Arial" panose="020B0604020202020204" pitchFamily="34" charset="0"/>
              </a:rPr>
              <a:t>d.</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E </a:t>
            </a:r>
            <a:r>
              <a:rPr lang="en-US" sz="2800" dirty="0" smtClean="0">
                <a:latin typeface="Arial" panose="020B0604020202020204" pitchFamily="34" charset="0"/>
                <a:cs typeface="Arial" panose="020B0604020202020204" pitchFamily="34" charset="0"/>
              </a:rPr>
              <a:t>	</a:t>
            </a:r>
            <a:r>
              <a:rPr lang="en-US" sz="2800" dirty="0" smtClean="0">
                <a:solidFill>
                  <a:srgbClr val="C00000"/>
                </a:solidFill>
                <a:latin typeface="Arial" panose="020B0604020202020204" pitchFamily="34" charset="0"/>
                <a:cs typeface="Arial" panose="020B0604020202020204" pitchFamily="34" charset="0"/>
              </a:rPr>
              <a:t>e.</a:t>
            </a:r>
            <a:r>
              <a:rPr lang="en-US" sz="2800" dirty="0" smtClean="0">
                <a:latin typeface="Arial" panose="020B0604020202020204" pitchFamily="34" charset="0"/>
                <a:cs typeface="Arial" panose="020B0604020202020204" pitchFamily="34" charset="0"/>
              </a:rPr>
              <a:t> A</a:t>
            </a:r>
          </a:p>
          <a:p>
            <a:pPr marL="465138" indent="-465138">
              <a:spcAft>
                <a:spcPts val="600"/>
              </a:spcAft>
              <a:buClr>
                <a:srgbClr val="C00000"/>
              </a:buClr>
              <a:buFont typeface="+mj-lt"/>
              <a:buAutoNum type="arabicPeriod" startAt="2"/>
              <a:tabLst>
                <a:tab pos="966788" algn="l"/>
                <a:tab pos="2346325" algn="l"/>
                <a:tab pos="3951288" algn="l"/>
                <a:tab pos="5607050" algn="l"/>
                <a:tab pos="6400800" algn="l"/>
              </a:tabLst>
            </a:pPr>
            <a:r>
              <a:rPr lang="en-US" sz="2800" dirty="0" smtClean="0">
                <a:latin typeface="Arial" panose="020B0604020202020204" pitchFamily="34" charset="0"/>
                <a:cs typeface="Arial" panose="020B0604020202020204" pitchFamily="34" charset="0"/>
              </a:rPr>
              <a:t>a. 	A </a:t>
            </a:r>
            <a:r>
              <a:rPr lang="en-US" sz="2800" dirty="0">
                <a:latin typeface="Arial" panose="020B0604020202020204" pitchFamily="34" charset="0"/>
                <a:cs typeface="Arial" panose="020B0604020202020204" pitchFamily="34" charset="0"/>
              </a:rPr>
              <a:t>= The ball is travelling upwards and </a:t>
            </a:r>
            <a:r>
              <a:rPr lang="en-US" sz="2800" dirty="0" smtClean="0">
                <a:latin typeface="Arial" panose="020B0604020202020204" pitchFamily="34" charset="0"/>
                <a:cs typeface="Arial" panose="020B0604020202020204" pitchFamily="34" charset="0"/>
              </a:rPr>
              <a:t>	decelerating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B </a:t>
            </a:r>
            <a:r>
              <a:rPr lang="en-US" sz="2800" dirty="0">
                <a:latin typeface="Arial" panose="020B0604020202020204" pitchFamily="34" charset="0"/>
                <a:cs typeface="Arial" panose="020B0604020202020204" pitchFamily="34" charset="0"/>
              </a:rPr>
              <a:t>= The ball has reached its maximum height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C </a:t>
            </a:r>
            <a:r>
              <a:rPr lang="en-US" sz="2800" dirty="0">
                <a:latin typeface="Arial" panose="020B0604020202020204" pitchFamily="34" charset="0"/>
                <a:cs typeface="Arial" panose="020B0604020202020204" pitchFamily="34" charset="0"/>
              </a:rPr>
              <a:t>= The ball is accelerating towards the </a:t>
            </a:r>
            <a:r>
              <a:rPr lang="en-US" sz="2800" dirty="0" smtClean="0">
                <a:latin typeface="Arial" panose="020B0604020202020204" pitchFamily="34" charset="0"/>
                <a:cs typeface="Arial" panose="020B0604020202020204" pitchFamily="34" charset="0"/>
              </a:rPr>
              <a:t>	ground </a:t>
            </a:r>
          </a:p>
          <a:p>
            <a:pPr marL="1027113" lvl="1" indent="-569913">
              <a:spcAft>
                <a:spcPts val="600"/>
              </a:spcAft>
              <a:buClr>
                <a:srgbClr val="C00000"/>
              </a:buClr>
              <a:buFont typeface="+mj-lt"/>
              <a:buAutoNum type="alphaLcPeriod" startAt="2"/>
              <a:tabLst>
                <a:tab pos="966788" algn="l"/>
                <a:tab pos="2346325" algn="l"/>
                <a:tab pos="3951288" algn="l"/>
                <a:tab pos="5607050" algn="l"/>
                <a:tab pos="6400800" algn="l"/>
              </a:tabLst>
            </a:pP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speed at A is the same as the speed at C </a:t>
            </a:r>
            <a:endParaRPr lang="en-US" sz="2800" dirty="0" smtClean="0">
              <a:latin typeface="Arial" panose="020B0604020202020204" pitchFamily="34" charset="0"/>
              <a:cs typeface="Arial" panose="020B0604020202020204" pitchFamily="34" charset="0"/>
            </a:endParaRPr>
          </a:p>
          <a:p>
            <a:pPr marL="1027113" lvl="1" indent="-569913">
              <a:spcAft>
                <a:spcPts val="600"/>
              </a:spcAft>
              <a:buClr>
                <a:srgbClr val="C00000"/>
              </a:buClr>
              <a:buFont typeface="+mj-lt"/>
              <a:buAutoNum type="alphaLcPeriod" startAt="2"/>
              <a:tabLst>
                <a:tab pos="966788" algn="l"/>
                <a:tab pos="2346325" algn="l"/>
                <a:tab pos="3951288" algn="l"/>
                <a:tab pos="5607050" algn="l"/>
                <a:tab pos="6400800" algn="l"/>
              </a:tabLst>
            </a:pP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velocity at A and C have the same magnitude, but one is positive and one is negative.</a:t>
            </a:r>
            <a:endParaRPr lang="en-US" sz="2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5023298"/>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19.1 – </a:t>
            </a:r>
            <a:r>
              <a:rPr lang="en-US" sz="4000" dirty="0" smtClean="0">
                <a:latin typeface="Arial" panose="020B0604020202020204" pitchFamily="34" charset="0"/>
                <a:cs typeface="Arial" panose="020B0604020202020204" pitchFamily="34" charset="0"/>
              </a:rPr>
              <a:t>Direct Proportion</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706</a:t>
            </a:r>
            <a:endParaRPr lang="en-GB" sz="1400" b="1" dirty="0">
              <a:latin typeface="Calibri" panose="020F0502020204030204" pitchFamily="34" charset="0"/>
            </a:endParaRPr>
          </a:p>
        </p:txBody>
      </p:sp>
      <p:sp>
        <p:nvSpPr>
          <p:cNvPr id="3" name="Rectangle 2"/>
          <p:cNvSpPr/>
          <p:nvPr/>
        </p:nvSpPr>
        <p:spPr>
          <a:xfrm>
            <a:off x="251520" y="1196752"/>
            <a:ext cx="4680520" cy="5016758"/>
          </a:xfrm>
          <a:prstGeom prst="rect">
            <a:avLst/>
          </a:prstGeom>
        </p:spPr>
        <p:txBody>
          <a:bodyPr wrap="square">
            <a:spAutoFit/>
          </a:bodyPr>
          <a:lstStyle/>
          <a:p>
            <a:pPr marL="508000" indent="-508000">
              <a:spcAft>
                <a:spcPts val="0"/>
              </a:spcAft>
              <a:buClr>
                <a:srgbClr val="C00000"/>
              </a:buClr>
              <a:buFont typeface="+mj-lt"/>
              <a:buAutoNum type="arabicPeriod" startAt="2"/>
              <a:tabLst>
                <a:tab pos="1422400" algn="l"/>
                <a:tab pos="3200400" algn="l"/>
                <a:tab pos="5199063" algn="l"/>
                <a:tab pos="6062663" algn="l"/>
              </a:tabLst>
            </a:pPr>
            <a:r>
              <a:rPr lang="en-US" sz="3200" dirty="0" smtClean="0">
                <a:solidFill>
                  <a:srgbClr val="C00000"/>
                </a:solidFill>
                <a:latin typeface="Arial" panose="020B0604020202020204" pitchFamily="34" charset="0"/>
                <a:cs typeface="Arial" panose="020B0604020202020204" pitchFamily="34" charset="0"/>
              </a:rPr>
              <a:t>a.</a:t>
            </a:r>
            <a:r>
              <a:rPr lang="en-US" sz="3200" dirty="0" smtClean="0">
                <a:latin typeface="Arial" panose="020B0604020202020204" pitchFamily="34" charset="0"/>
                <a:cs typeface="Arial" panose="020B0604020202020204" pitchFamily="34" charset="0"/>
              </a:rPr>
              <a:t> </a:t>
            </a:r>
            <a:r>
              <a:rPr lang="en-US" sz="3200" dirty="0" smtClean="0">
                <a:solidFill>
                  <a:srgbClr val="C00000"/>
                </a:solidFill>
                <a:latin typeface="Arial" panose="020B0604020202020204" pitchFamily="34" charset="0"/>
                <a:cs typeface="Arial" panose="020B0604020202020204" pitchFamily="34" charset="0"/>
              </a:rPr>
              <a:t>b.</a:t>
            </a:r>
          </a:p>
          <a:p>
            <a:pPr marL="965200" lvl="1" indent="-508000">
              <a:spcAft>
                <a:spcPts val="0"/>
              </a:spcAft>
              <a:buClr>
                <a:srgbClr val="C00000"/>
              </a:buClr>
              <a:buFont typeface="+mj-lt"/>
              <a:buAutoNum type="alphaLcPeriod" startAt="3"/>
              <a:tabLst>
                <a:tab pos="1422400" algn="l"/>
                <a:tab pos="3200400" algn="l"/>
                <a:tab pos="5199063" algn="l"/>
                <a:tab pos="6062663" algn="l"/>
              </a:tabLst>
            </a:pPr>
            <a:r>
              <a:rPr lang="en-US" sz="3200" dirty="0" smtClean="0">
                <a:solidFill>
                  <a:srgbClr val="C00000"/>
                </a:solidFill>
                <a:latin typeface="Arial" panose="020B0604020202020204" pitchFamily="34" charset="0"/>
                <a:cs typeface="Arial" panose="020B0604020202020204" pitchFamily="34" charset="0"/>
              </a:rPr>
              <a:t>i.</a:t>
            </a:r>
            <a:r>
              <a:rPr lang="en-US" sz="3200" dirty="0" smtClean="0">
                <a:latin typeface="Arial" panose="020B0604020202020204" pitchFamily="34" charset="0"/>
                <a:cs typeface="Arial" panose="020B0604020202020204" pitchFamily="34" charset="0"/>
              </a:rPr>
              <a:t> </a:t>
            </a:r>
            <a:r>
              <a:rPr lang="en-US" sz="3200" i="1" dirty="0">
                <a:latin typeface="Arial" panose="020B0604020202020204" pitchFamily="34" charset="0"/>
                <a:cs typeface="Arial" panose="020B0604020202020204" pitchFamily="34" charset="0"/>
              </a:rPr>
              <a:t>E</a:t>
            </a:r>
            <a:r>
              <a:rPr lang="en-US" sz="3200" dirty="0">
                <a:latin typeface="Arial" panose="020B0604020202020204" pitchFamily="34" charset="0"/>
                <a:cs typeface="Arial" panose="020B0604020202020204" pitchFamily="34" charset="0"/>
              </a:rPr>
              <a:t> = </a:t>
            </a:r>
            <a:r>
              <a:rPr lang="en-US" sz="3200" dirty="0" smtClean="0">
                <a:latin typeface="Arial" panose="020B0604020202020204" pitchFamily="34" charset="0"/>
                <a:cs typeface="Arial" panose="020B0604020202020204" pitchFamily="34" charset="0"/>
              </a:rPr>
              <a:t>1.25</a:t>
            </a:r>
            <a:r>
              <a:rPr lang="en-US" sz="3200" i="1" dirty="0" smtClean="0">
                <a:latin typeface="Arial" panose="020B0604020202020204" pitchFamily="34" charset="0"/>
                <a:cs typeface="Arial" panose="020B0604020202020204" pitchFamily="34" charset="0"/>
              </a:rPr>
              <a:t>S</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(where gradient is taken from students’ </a:t>
            </a:r>
            <a:r>
              <a:rPr lang="en-US" sz="3200" dirty="0" smtClean="0">
                <a:latin typeface="Arial" panose="020B0604020202020204" pitchFamily="34" charset="0"/>
                <a:cs typeface="Arial" panose="020B0604020202020204" pitchFamily="34" charset="0"/>
              </a:rPr>
              <a:t>graphs)</a:t>
            </a:r>
            <a:br>
              <a:rPr lang="en-US" sz="3200" dirty="0" smtClean="0">
                <a:latin typeface="Arial" panose="020B0604020202020204" pitchFamily="34" charset="0"/>
                <a:cs typeface="Arial" panose="020B0604020202020204" pitchFamily="34" charset="0"/>
              </a:rPr>
            </a:br>
            <a:r>
              <a:rPr lang="en-US" sz="3200" dirty="0" smtClean="0">
                <a:solidFill>
                  <a:srgbClr val="C00000"/>
                </a:solidFill>
                <a:latin typeface="Arial" panose="020B0604020202020204" pitchFamily="34" charset="0"/>
                <a:cs typeface="Arial" panose="020B0604020202020204" pitchFamily="34" charset="0"/>
              </a:rPr>
              <a:t>ii.</a:t>
            </a:r>
            <a:r>
              <a:rPr lang="en-US" sz="3200" dirty="0" smtClean="0">
                <a:latin typeface="Arial" panose="020B0604020202020204" pitchFamily="34" charset="0"/>
                <a:cs typeface="Arial" panose="020B0604020202020204" pitchFamily="34" charset="0"/>
              </a:rPr>
              <a:t> </a:t>
            </a:r>
            <a:r>
              <a:rPr lang="en-US" sz="3200" i="1" dirty="0">
                <a:latin typeface="Arial" panose="020B0604020202020204" pitchFamily="34" charset="0"/>
                <a:cs typeface="Arial" panose="020B0604020202020204" pitchFamily="34" charset="0"/>
              </a:rPr>
              <a:t>E</a:t>
            </a:r>
            <a:r>
              <a:rPr lang="en-US" sz="3200" dirty="0">
                <a:latin typeface="Arial" panose="020B0604020202020204" pitchFamily="34" charset="0"/>
                <a:cs typeface="Arial" panose="020B0604020202020204" pitchFamily="34" charset="0"/>
              </a:rPr>
              <a:t> = </a:t>
            </a:r>
            <a:r>
              <a:rPr lang="en-US" sz="3200" dirty="0" smtClean="0">
                <a:latin typeface="Arial" panose="020B0604020202020204" pitchFamily="34" charset="0"/>
                <a:cs typeface="Arial" panose="020B0604020202020204" pitchFamily="34" charset="0"/>
              </a:rPr>
              <a:t>1.1</a:t>
            </a:r>
            <a:r>
              <a:rPr lang="en-US" sz="3200" i="1" dirty="0" smtClean="0">
                <a:latin typeface="Arial" panose="020B0604020202020204" pitchFamily="34" charset="0"/>
                <a:cs typeface="Arial" panose="020B0604020202020204" pitchFamily="34" charset="0"/>
              </a:rPr>
              <a:t>S</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(where gradient is taken from students' graphs)</a:t>
            </a:r>
          </a:p>
          <a:p>
            <a:pPr marL="965200" lvl="1" indent="-508000">
              <a:spcAft>
                <a:spcPts val="0"/>
              </a:spcAft>
              <a:buClr>
                <a:srgbClr val="C00000"/>
              </a:buClr>
              <a:buFont typeface="+mj-lt"/>
              <a:buAutoNum type="alphaLcPeriod" startAt="3"/>
              <a:tabLst>
                <a:tab pos="1422400" algn="l"/>
                <a:tab pos="3200400" algn="l"/>
                <a:tab pos="5199063" algn="l"/>
                <a:tab pos="6062663" algn="l"/>
              </a:tabLst>
            </a:pPr>
            <a:r>
              <a:rPr lang="en-US" sz="3200" dirty="0">
                <a:latin typeface="Arial" panose="020B0604020202020204" pitchFamily="34" charset="0"/>
                <a:cs typeface="Arial" panose="020B0604020202020204" pitchFamily="34" charset="0"/>
              </a:rPr>
              <a:t>travelcash.com</a:t>
            </a:r>
            <a:r>
              <a:rPr lang="en-US" sz="3200" dirty="0">
                <a:solidFill>
                  <a:srgbClr val="C00000"/>
                </a:solidFill>
                <a:latin typeface="Arial" panose="020B0604020202020204" pitchFamily="34" charset="0"/>
                <a:cs typeface="Arial" panose="020B0604020202020204" pitchFamily="34" charset="0"/>
              </a:rPr>
              <a:t> </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3067" t="19550" r="16425" b="3800"/>
          <a:stretch/>
        </p:blipFill>
        <p:spPr>
          <a:xfrm>
            <a:off x="4932040" y="1268760"/>
            <a:ext cx="3888432" cy="4505643"/>
          </a:xfrm>
          <a:prstGeom prst="rect">
            <a:avLst/>
          </a:prstGeom>
        </p:spPr>
      </p:pic>
    </p:spTree>
    <p:extLst>
      <p:ext uri="{BB962C8B-B14F-4D97-AF65-F5344CB8AC3E}">
        <p14:creationId xmlns:p14="http://schemas.microsoft.com/office/powerpoint/2010/main" val="3353303024"/>
      </p:ext>
    </p:extLst>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Extend</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713</a:t>
            </a:r>
            <a:endParaRPr lang="en-GB" sz="1400" b="1" dirty="0">
              <a:latin typeface="Calibri" panose="020F0502020204030204" pitchFamily="34" charset="0"/>
            </a:endParaRPr>
          </a:p>
        </p:txBody>
      </p:sp>
      <p:sp>
        <p:nvSpPr>
          <p:cNvPr id="3" name="Rectangle 2"/>
          <p:cNvSpPr/>
          <p:nvPr/>
        </p:nvSpPr>
        <p:spPr>
          <a:xfrm>
            <a:off x="251520" y="1229558"/>
            <a:ext cx="8568952" cy="5309146"/>
          </a:xfrm>
          <a:prstGeom prst="rect">
            <a:avLst/>
          </a:prstGeom>
        </p:spPr>
        <p:txBody>
          <a:bodyPr wrap="square">
            <a:spAutoFit/>
          </a:bodyPr>
          <a:lstStyle/>
          <a:p>
            <a:pPr marL="620713" indent="-620713">
              <a:spcAft>
                <a:spcPts val="600"/>
              </a:spcAft>
              <a:buClr>
                <a:srgbClr val="C00000"/>
              </a:buClr>
              <a:buFont typeface="+mj-lt"/>
              <a:buAutoNum type="arabicPeriod" startAt="5"/>
              <a:tabLst>
                <a:tab pos="1208088" algn="l"/>
                <a:tab pos="3830638" algn="l"/>
                <a:tab pos="5607050" algn="l"/>
                <a:tab pos="6400800" algn="l"/>
              </a:tabLst>
            </a:pPr>
            <a:r>
              <a:rPr lang="en-US" sz="3600" dirty="0" smtClean="0">
                <a:solidFill>
                  <a:srgbClr val="C00000"/>
                </a:solidFill>
                <a:latin typeface="Arial" panose="020B0604020202020204" pitchFamily="34" charset="0"/>
                <a:cs typeface="Arial" panose="020B0604020202020204" pitchFamily="34" charset="0"/>
              </a:rPr>
              <a:t>a.</a:t>
            </a:r>
            <a:r>
              <a:rPr lang="en-US" sz="3600" dirty="0" smtClean="0">
                <a:latin typeface="Arial" panose="020B0604020202020204" pitchFamily="34" charset="0"/>
                <a:cs typeface="Arial" panose="020B0604020202020204" pitchFamily="34" charset="0"/>
              </a:rPr>
              <a:t> 	£6556.36	</a:t>
            </a:r>
            <a:r>
              <a:rPr lang="en-US" sz="3600" dirty="0" smtClean="0">
                <a:solidFill>
                  <a:srgbClr val="C00000"/>
                </a:solidFill>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 A	</a:t>
            </a:r>
            <a:r>
              <a:rPr lang="en-US" sz="3600" dirty="0" smtClean="0">
                <a:solidFill>
                  <a:srgbClr val="C00000"/>
                </a:solidFill>
                <a:latin typeface="Arial" panose="020B0604020202020204" pitchFamily="34" charset="0"/>
                <a:cs typeface="Arial" panose="020B0604020202020204" pitchFamily="34" charset="0"/>
              </a:rPr>
              <a:t>c.</a:t>
            </a:r>
            <a:r>
              <a:rPr lang="en-US" sz="3600" dirty="0" smtClean="0">
                <a:latin typeface="Arial" panose="020B0604020202020204" pitchFamily="34" charset="0"/>
                <a:cs typeface="Arial" panose="020B0604020202020204" pitchFamily="34" charset="0"/>
              </a:rPr>
              <a:t> £2642.86</a:t>
            </a:r>
            <a:endParaRPr lang="en-US" sz="3600" dirty="0">
              <a:latin typeface="Arial" panose="020B0604020202020204" pitchFamily="34" charset="0"/>
              <a:cs typeface="Arial" panose="020B0604020202020204" pitchFamily="34" charset="0"/>
            </a:endParaRPr>
          </a:p>
          <a:p>
            <a:pPr marL="620713" indent="-620713">
              <a:spcAft>
                <a:spcPts val="600"/>
              </a:spcAft>
              <a:buClr>
                <a:srgbClr val="C00000"/>
              </a:buClr>
              <a:buFont typeface="+mj-lt"/>
              <a:buAutoNum type="arabicPeriod" startAt="5"/>
              <a:tabLst>
                <a:tab pos="1208088" algn="l"/>
                <a:tab pos="2916238" algn="l"/>
                <a:tab pos="4122738" algn="l"/>
                <a:tab pos="5607050" algn="l"/>
                <a:tab pos="6400800" algn="l"/>
              </a:tabLst>
            </a:pPr>
            <a:r>
              <a:rPr lang="en-US" sz="3600" dirty="0" smtClean="0">
                <a:solidFill>
                  <a:srgbClr val="C00000"/>
                </a:solidFill>
                <a:latin typeface="Arial" panose="020B0604020202020204" pitchFamily="34" charset="0"/>
                <a:cs typeface="Arial" panose="020B0604020202020204" pitchFamily="34" charset="0"/>
              </a:rPr>
              <a:t>a.</a:t>
            </a:r>
            <a:r>
              <a:rPr lang="en-US" sz="3600" dirty="0" smtClean="0">
                <a:latin typeface="Arial" panose="020B0604020202020204" pitchFamily="34" charset="0"/>
                <a:cs typeface="Arial" panose="020B0604020202020204" pitchFamily="34" charset="0"/>
              </a:rPr>
              <a:t> 	Month </a:t>
            </a:r>
            <a:r>
              <a:rPr lang="en-US" sz="3600" dirty="0">
                <a:latin typeface="Arial" panose="020B0604020202020204" pitchFamily="34" charset="0"/>
                <a:cs typeface="Arial" panose="020B0604020202020204" pitchFamily="34" charset="0"/>
              </a:rPr>
              <a:t>1 and month 2. The graph is </a:t>
            </a:r>
            <a:r>
              <a:rPr lang="en-US" sz="3600" dirty="0" smtClean="0">
                <a:latin typeface="Arial" panose="020B0604020202020204" pitchFamily="34" charset="0"/>
                <a:cs typeface="Arial" panose="020B0604020202020204" pitchFamily="34" charset="0"/>
              </a:rPr>
              <a:t>	steepest </a:t>
            </a:r>
            <a:r>
              <a:rPr lang="en-US" sz="3600" dirty="0">
                <a:latin typeface="Arial" panose="020B0604020202020204" pitchFamily="34" charset="0"/>
                <a:cs typeface="Arial" panose="020B0604020202020204" pitchFamily="34" charset="0"/>
              </a:rPr>
              <a:t>gradient in this </a:t>
            </a:r>
            <a:r>
              <a:rPr lang="en-US" sz="3600" dirty="0" smtClean="0">
                <a:latin typeface="Arial" panose="020B0604020202020204" pitchFamily="34" charset="0"/>
                <a:cs typeface="Arial" panose="020B0604020202020204" pitchFamily="34" charset="0"/>
              </a:rPr>
              <a:t>section.</a:t>
            </a:r>
          </a:p>
          <a:p>
            <a:pPr marL="1208088" lvl="1" indent="-587375">
              <a:spcAft>
                <a:spcPts val="600"/>
              </a:spcAft>
              <a:buClr>
                <a:srgbClr val="C00000"/>
              </a:buClr>
              <a:buFont typeface="+mj-lt"/>
              <a:buAutoNum type="alphaLcPeriod" startAt="2"/>
              <a:tabLst>
                <a:tab pos="2916238" algn="l"/>
                <a:tab pos="4122738" algn="l"/>
                <a:tab pos="5607050" algn="l"/>
                <a:tab pos="6400800" algn="l"/>
              </a:tabLst>
            </a:pPr>
            <a:r>
              <a:rPr lang="en-US" sz="3600" dirty="0" smtClean="0">
                <a:latin typeface="Arial" panose="020B0604020202020204" pitchFamily="34" charset="0"/>
                <a:cs typeface="Arial" panose="020B0604020202020204" pitchFamily="34" charset="0"/>
              </a:rPr>
              <a:t>The </a:t>
            </a:r>
            <a:r>
              <a:rPr lang="en-US" sz="3600" dirty="0">
                <a:latin typeface="Arial" panose="020B0604020202020204" pitchFamily="34" charset="0"/>
                <a:cs typeface="Arial" panose="020B0604020202020204" pitchFamily="34" charset="0"/>
              </a:rPr>
              <a:t>profits increased over the period. The increase was greatest between months 1 and 2, and then at a slower but fairly steady rate for the next 4 months</a:t>
            </a:r>
            <a:r>
              <a:rPr lang="en-US" sz="3600" dirty="0" smtClean="0">
                <a:latin typeface="Arial" panose="020B0604020202020204" pitchFamily="34" charset="0"/>
                <a:cs typeface="Arial" panose="020B0604020202020204" pitchFamily="34" charset="0"/>
              </a:rPr>
              <a:t>.</a:t>
            </a:r>
          </a:p>
          <a:p>
            <a:pPr marL="1087438" lvl="1" indent="-466725">
              <a:spcAft>
                <a:spcPts val="600"/>
              </a:spcAft>
              <a:buClr>
                <a:srgbClr val="C00000"/>
              </a:buClr>
              <a:buFont typeface="+mj-lt"/>
              <a:buAutoNum type="alphaLcPeriod" startAt="2"/>
              <a:tabLst>
                <a:tab pos="2916238" algn="l"/>
                <a:tab pos="4122738" algn="l"/>
                <a:tab pos="5607050" algn="l"/>
                <a:tab pos="6400800" algn="l"/>
              </a:tabLst>
            </a:pPr>
            <a:r>
              <a:rPr lang="en-US" sz="3600" dirty="0" smtClean="0">
                <a:latin typeface="Arial" panose="020B0604020202020204" pitchFamily="34" charset="0"/>
                <a:cs typeface="Arial" panose="020B0604020202020204" pitchFamily="34" charset="0"/>
              </a:rPr>
              <a:t>£5 million</a:t>
            </a:r>
          </a:p>
        </p:txBody>
      </p:sp>
    </p:spTree>
    <p:extLst>
      <p:ext uri="{BB962C8B-B14F-4D97-AF65-F5344CB8AC3E}">
        <p14:creationId xmlns:p14="http://schemas.microsoft.com/office/powerpoint/2010/main" val="426291505"/>
      </p:ext>
    </p:extLst>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Extend</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713</a:t>
            </a:r>
            <a:endParaRPr lang="en-GB" sz="1400" b="1" dirty="0">
              <a:latin typeface="Calibri" panose="020F0502020204030204" pitchFamily="34" charset="0"/>
            </a:endParaRPr>
          </a:p>
        </p:txBody>
      </p:sp>
      <p:sp>
        <p:nvSpPr>
          <p:cNvPr id="3" name="Rectangle 2"/>
          <p:cNvSpPr/>
          <p:nvPr/>
        </p:nvSpPr>
        <p:spPr>
          <a:xfrm>
            <a:off x="251520" y="1229558"/>
            <a:ext cx="8568952" cy="5478423"/>
          </a:xfrm>
          <a:prstGeom prst="rect">
            <a:avLst/>
          </a:prstGeom>
        </p:spPr>
        <p:txBody>
          <a:bodyPr wrap="square">
            <a:spAutoFit/>
          </a:bodyPr>
          <a:lstStyle/>
          <a:p>
            <a:pPr marL="620713" indent="-620713">
              <a:spcAft>
                <a:spcPts val="600"/>
              </a:spcAft>
              <a:buClr>
                <a:srgbClr val="C00000"/>
              </a:buClr>
              <a:buFont typeface="+mj-lt"/>
              <a:buAutoNum type="arabicPeriod" startAt="7"/>
              <a:tabLst>
                <a:tab pos="1208088" algn="l"/>
                <a:tab pos="3830638" algn="l"/>
                <a:tab pos="5607050" algn="l"/>
                <a:tab pos="6400800" algn="l"/>
              </a:tabLst>
            </a:pPr>
            <a:r>
              <a:rPr lang="en-US" sz="3500" dirty="0" smtClean="0">
                <a:solidFill>
                  <a:srgbClr val="C00000"/>
                </a:solidFill>
                <a:latin typeface="Arial" panose="020B0604020202020204" pitchFamily="34" charset="0"/>
                <a:cs typeface="Arial" panose="020B0604020202020204" pitchFamily="34" charset="0"/>
              </a:rPr>
              <a:t>a.</a:t>
            </a:r>
            <a:r>
              <a:rPr lang="en-US" sz="3500" dirty="0" smtClean="0">
                <a:latin typeface="Arial" panose="020B0604020202020204" pitchFamily="34" charset="0"/>
                <a:cs typeface="Arial" panose="020B0604020202020204" pitchFamily="34" charset="0"/>
              </a:rPr>
              <a:t>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solidFill>
                  <a:srgbClr val="C00000"/>
                </a:solidFill>
                <a:latin typeface="Arial" panose="020B0604020202020204" pitchFamily="34" charset="0"/>
                <a:cs typeface="Arial" panose="020B0604020202020204" pitchFamily="34" charset="0"/>
              </a:rPr>
              <a:t>b.</a:t>
            </a:r>
            <a:r>
              <a:rPr lang="en-US" sz="3500" dirty="0" smtClean="0">
                <a:latin typeface="Arial" panose="020B0604020202020204" pitchFamily="34" charset="0"/>
                <a:cs typeface="Arial" panose="020B0604020202020204" pitchFamily="34" charset="0"/>
              </a:rPr>
              <a:t> </a:t>
            </a:r>
            <a:r>
              <a:rPr lang="en-US" sz="3200" i="1" dirty="0" smtClean="0">
                <a:latin typeface="Arial" panose="020B0604020202020204" pitchFamily="34" charset="0"/>
                <a:cs typeface="Arial" panose="020B0604020202020204" pitchFamily="34" charset="0"/>
              </a:rPr>
              <a:t>W</a:t>
            </a:r>
            <a:r>
              <a:rPr lang="en-US" sz="3200" dirty="0" smtClean="0">
                <a:latin typeface="Arial" panose="020B0604020202020204" pitchFamily="34" charset="0"/>
                <a:cs typeface="Arial" panose="020B0604020202020204" pitchFamily="34" charset="0"/>
              </a:rPr>
              <a:t> </a:t>
            </a:r>
            <a:r>
              <a:rPr lang="en-US" sz="3200" dirty="0"/>
              <a:t>∝ </a:t>
            </a:r>
            <a:r>
              <a:rPr lang="en-US" sz="3200" i="1" dirty="0" smtClean="0"/>
              <a:t>r</a:t>
            </a:r>
            <a:r>
              <a:rPr lang="en-US" sz="3200" baseline="30000" dirty="0" smtClean="0"/>
              <a:t>3</a:t>
            </a:r>
            <a:r>
              <a:rPr lang="en-US" sz="3200" dirty="0" smtClean="0"/>
              <a:t>	</a:t>
            </a:r>
            <a:r>
              <a:rPr lang="en-US" sz="3200" dirty="0" smtClean="0">
                <a:solidFill>
                  <a:srgbClr val="C00000"/>
                </a:solidFill>
              </a:rPr>
              <a:t>c.</a:t>
            </a:r>
            <a:r>
              <a:rPr lang="en-US" sz="3200" dirty="0" smtClean="0"/>
              <a:t> </a:t>
            </a:r>
            <a:r>
              <a:rPr lang="en-US" sz="3200" i="1" dirty="0" smtClean="0"/>
              <a:t>W</a:t>
            </a:r>
            <a:r>
              <a:rPr lang="en-US" sz="3200" dirty="0" smtClean="0"/>
              <a:t> = 0.004</a:t>
            </a:r>
            <a:r>
              <a:rPr lang="en-US" sz="3200" i="1" dirty="0" smtClean="0"/>
              <a:t>r</a:t>
            </a:r>
            <a:r>
              <a:rPr lang="en-US" sz="3200" baseline="30000" dirty="0" smtClean="0"/>
              <a:t>3</a:t>
            </a:r>
            <a:r>
              <a:rPr lang="en-US" sz="3200" dirty="0" smtClean="0"/>
              <a:t/>
            </a:r>
            <a:br>
              <a:rPr lang="en-US" sz="3200" dirty="0" smtClean="0"/>
            </a:br>
            <a:r>
              <a:rPr lang="en-US" sz="3200" dirty="0" smtClean="0">
                <a:solidFill>
                  <a:srgbClr val="C00000"/>
                </a:solidFill>
              </a:rPr>
              <a:t>d.</a:t>
            </a:r>
            <a:r>
              <a:rPr lang="en-US" sz="3200" dirty="0" smtClean="0"/>
              <a:t> 16.4 litres</a:t>
            </a:r>
            <a:endParaRPr lang="en-US" sz="35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187" t="23750" r="11948" b="16401"/>
          <a:stretch/>
        </p:blipFill>
        <p:spPr>
          <a:xfrm>
            <a:off x="2146780" y="1257439"/>
            <a:ext cx="4945500" cy="4271114"/>
          </a:xfrm>
          <a:prstGeom prst="rect">
            <a:avLst/>
          </a:prstGeom>
        </p:spPr>
      </p:pic>
    </p:spTree>
    <p:extLst>
      <p:ext uri="{BB962C8B-B14F-4D97-AF65-F5344CB8AC3E}">
        <p14:creationId xmlns:p14="http://schemas.microsoft.com/office/powerpoint/2010/main" val="1967781158"/>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Extend</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713</a:t>
            </a:r>
            <a:endParaRPr lang="en-GB" sz="1400" b="1" dirty="0">
              <a:latin typeface="Calibri" panose="020F0502020204030204" pitchFamily="34" charset="0"/>
            </a:endParaRPr>
          </a:p>
        </p:txBody>
      </p:sp>
      <p:sp>
        <p:nvSpPr>
          <p:cNvPr id="3" name="Rectangle 2"/>
          <p:cNvSpPr/>
          <p:nvPr/>
        </p:nvSpPr>
        <p:spPr>
          <a:xfrm>
            <a:off x="165402" y="1124744"/>
            <a:ext cx="8741188" cy="5555367"/>
          </a:xfrm>
          <a:prstGeom prst="rect">
            <a:avLst/>
          </a:prstGeom>
        </p:spPr>
        <p:txBody>
          <a:bodyPr wrap="square">
            <a:spAutoFit/>
          </a:bodyPr>
          <a:lstStyle/>
          <a:p>
            <a:pPr marL="620713" indent="-620713">
              <a:spcAft>
                <a:spcPts val="600"/>
              </a:spcAft>
              <a:buClr>
                <a:srgbClr val="C00000"/>
              </a:buClr>
              <a:buFont typeface="+mj-lt"/>
              <a:buAutoNum type="arabicPeriod" startAt="8"/>
              <a:tabLst>
                <a:tab pos="1208088" algn="l"/>
                <a:tab pos="3313113" algn="l"/>
                <a:tab pos="6176963" algn="l"/>
              </a:tabLst>
            </a:pPr>
            <a:r>
              <a:rPr lang="en-US" sz="3500" dirty="0" smtClean="0">
                <a:solidFill>
                  <a:srgbClr val="C00000"/>
                </a:solidFill>
                <a:latin typeface="Arial" panose="020B0604020202020204" pitchFamily="34" charset="0"/>
                <a:cs typeface="Arial" panose="020B0604020202020204" pitchFamily="34" charset="0"/>
              </a:rPr>
              <a:t>a. i.</a:t>
            </a:r>
            <a:r>
              <a:rPr lang="en-US" sz="3500" dirty="0" smtClean="0">
                <a:latin typeface="Arial" panose="020B0604020202020204" pitchFamily="34" charset="0"/>
                <a:cs typeface="Arial" panose="020B0604020202020204" pitchFamily="34" charset="0"/>
              </a:rPr>
              <a:t> (0, 0)	</a:t>
            </a:r>
            <a:r>
              <a:rPr lang="en-US" sz="3500" dirty="0" smtClean="0">
                <a:solidFill>
                  <a:srgbClr val="C00000"/>
                </a:solidFill>
                <a:latin typeface="Arial" panose="020B0604020202020204" pitchFamily="34" charset="0"/>
                <a:cs typeface="Arial" panose="020B0604020202020204" pitchFamily="34" charset="0"/>
              </a:rPr>
              <a:t>ii.</a:t>
            </a:r>
            <a:r>
              <a:rPr lang="en-US" sz="3500" dirty="0" smtClean="0">
                <a:latin typeface="Arial" panose="020B0604020202020204" pitchFamily="34" charset="0"/>
                <a:cs typeface="Arial" panose="020B0604020202020204" pitchFamily="34" charset="0"/>
              </a:rPr>
              <a:t> (0, 0)	</a:t>
            </a:r>
            <a:r>
              <a:rPr lang="en-US" sz="3500" dirty="0" smtClean="0">
                <a:solidFill>
                  <a:srgbClr val="C00000"/>
                </a:solidFill>
                <a:latin typeface="Arial" panose="020B0604020202020204" pitchFamily="34" charset="0"/>
                <a:cs typeface="Arial" panose="020B0604020202020204" pitchFamily="34" charset="0"/>
              </a:rPr>
              <a:t>iii.</a:t>
            </a:r>
            <a:r>
              <a:rPr lang="en-US" sz="3500" dirty="0" smtClean="0">
                <a:latin typeface="Arial" panose="020B0604020202020204" pitchFamily="34" charset="0"/>
                <a:cs typeface="Arial" panose="020B0604020202020204" pitchFamily="34" charset="0"/>
              </a:rPr>
              <a:t> (0. 5)</a:t>
            </a:r>
            <a:br>
              <a:rPr lang="en-US" sz="3500" dirty="0" smtClean="0">
                <a:latin typeface="Arial" panose="020B0604020202020204" pitchFamily="34" charset="0"/>
                <a:cs typeface="Arial" panose="020B0604020202020204" pitchFamily="34" charset="0"/>
              </a:rPr>
            </a:br>
            <a:r>
              <a:rPr lang="en-US" sz="3500" dirty="0" smtClean="0">
                <a:solidFill>
                  <a:srgbClr val="C00000"/>
                </a:solidFill>
                <a:latin typeface="Arial" panose="020B0604020202020204" pitchFamily="34" charset="0"/>
                <a:cs typeface="Arial" panose="020B0604020202020204" pitchFamily="34" charset="0"/>
              </a:rPr>
              <a:t>b. i.</a:t>
            </a:r>
            <a:r>
              <a:rPr lang="en-US" sz="3500" dirty="0" smtClean="0">
                <a:latin typeface="Arial" panose="020B0604020202020204" pitchFamily="34" charset="0"/>
                <a:cs typeface="Arial" panose="020B0604020202020204" pitchFamily="34" charset="0"/>
              </a:rPr>
              <a:t> (1, 0), (3, </a:t>
            </a:r>
            <a:r>
              <a:rPr lang="en-US" sz="3500" dirty="0">
                <a:latin typeface="Arial" panose="020B0604020202020204" pitchFamily="34" charset="0"/>
                <a:cs typeface="Arial" panose="020B0604020202020204" pitchFamily="34" charset="0"/>
              </a:rPr>
              <a:t>0</a:t>
            </a:r>
            <a:r>
              <a:rPr lang="en-US" sz="3500" dirty="0" smtClean="0">
                <a:latin typeface="Arial" panose="020B0604020202020204" pitchFamily="34" charset="0"/>
                <a:cs typeface="Arial" panose="020B0604020202020204" pitchFamily="34" charset="0"/>
              </a:rPr>
              <a:t>), (5, </a:t>
            </a:r>
            <a:r>
              <a:rPr lang="en-US" sz="3500" dirty="0">
                <a:latin typeface="Arial" panose="020B0604020202020204" pitchFamily="34" charset="0"/>
                <a:cs typeface="Arial" panose="020B0604020202020204" pitchFamily="34" charset="0"/>
              </a:rPr>
              <a:t>0)</a:t>
            </a: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t>
            </a:r>
            <a:r>
              <a:rPr lang="en-US" sz="3500" dirty="0" smtClean="0">
                <a:solidFill>
                  <a:srgbClr val="C00000"/>
                </a:solidFill>
                <a:latin typeface="Arial" panose="020B0604020202020204" pitchFamily="34" charset="0"/>
                <a:cs typeface="Arial" panose="020B0604020202020204" pitchFamily="34" charset="0"/>
              </a:rPr>
              <a:t> ii.</a:t>
            </a:r>
            <a:r>
              <a:rPr lang="en-US" sz="3500" dirty="0" smtClean="0">
                <a:latin typeface="Arial" panose="020B0604020202020204" pitchFamily="34" charset="0"/>
                <a:cs typeface="Arial" panose="020B0604020202020204" pitchFamily="34" charset="0"/>
              </a:rPr>
              <a:t>(-8, </a:t>
            </a:r>
            <a:r>
              <a:rPr lang="en-US" sz="3500" dirty="0">
                <a:latin typeface="Arial" panose="020B0604020202020204" pitchFamily="34" charset="0"/>
                <a:cs typeface="Arial" panose="020B0604020202020204" pitchFamily="34" charset="0"/>
              </a:rPr>
              <a:t>0), </a:t>
            </a:r>
            <a:r>
              <a:rPr lang="en-US" sz="3500" dirty="0" smtClean="0">
                <a:latin typeface="Arial" panose="020B0604020202020204" pitchFamily="34" charset="0"/>
                <a:cs typeface="Arial" panose="020B0604020202020204" pitchFamily="34" charset="0"/>
              </a:rPr>
              <a:t>(0, </a:t>
            </a:r>
            <a:r>
              <a:rPr lang="en-US" sz="3500" dirty="0">
                <a:latin typeface="Arial" panose="020B0604020202020204" pitchFamily="34" charset="0"/>
                <a:cs typeface="Arial" panose="020B0604020202020204" pitchFamily="34" charset="0"/>
              </a:rPr>
              <a:t>0), </a:t>
            </a:r>
            <a:r>
              <a:rPr lang="en-US" sz="3500" dirty="0" smtClean="0">
                <a:latin typeface="Arial" panose="020B0604020202020204" pitchFamily="34" charset="0"/>
                <a:cs typeface="Arial" panose="020B0604020202020204" pitchFamily="34" charset="0"/>
              </a:rPr>
              <a:t>(8, </a:t>
            </a:r>
            <a:r>
              <a:rPr lang="en-US" sz="3500" dirty="0">
                <a:latin typeface="Arial" panose="020B0604020202020204" pitchFamily="34" charset="0"/>
                <a:cs typeface="Arial" panose="020B0604020202020204" pitchFamily="34" charset="0"/>
              </a:rPr>
              <a:t>0</a:t>
            </a:r>
            <a:r>
              <a:rPr lang="en-US" sz="3500" dirty="0" smtClean="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a:p>
            <a:pPr marL="620713" indent="-620713">
              <a:spcAft>
                <a:spcPts val="600"/>
              </a:spcAft>
              <a:buClr>
                <a:srgbClr val="C00000"/>
              </a:buClr>
              <a:buFont typeface="+mj-lt"/>
              <a:buAutoNum type="arabicPeriod" startAt="8"/>
              <a:tabLst>
                <a:tab pos="1208088" algn="l"/>
                <a:tab pos="3313113" algn="l"/>
                <a:tab pos="6176963" algn="l"/>
              </a:tabLst>
            </a:pPr>
            <a:r>
              <a:rPr lang="en-US" sz="3500" dirty="0" smtClean="0">
                <a:solidFill>
                  <a:srgbClr val="C00000"/>
                </a:solidFill>
                <a:latin typeface="Arial" panose="020B0604020202020204" pitchFamily="34" charset="0"/>
                <a:cs typeface="Arial" panose="020B0604020202020204" pitchFamily="34" charset="0"/>
              </a:rPr>
              <a:t>a.</a:t>
            </a:r>
            <a:r>
              <a:rPr lang="en-US" sz="3500" dirty="0" smtClean="0">
                <a:latin typeface="Arial" panose="020B0604020202020204" pitchFamily="34" charset="0"/>
                <a:cs typeface="Arial" panose="020B0604020202020204" pitchFamily="34" charset="0"/>
              </a:rPr>
              <a:t>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
            </a:r>
            <a:br>
              <a:rPr lang="en-US" sz="3500" dirty="0" smtClean="0">
                <a:latin typeface="Arial" panose="020B0604020202020204" pitchFamily="34" charset="0"/>
                <a:cs typeface="Arial" panose="020B0604020202020204" pitchFamily="34" charset="0"/>
              </a:rPr>
            </a:br>
            <a:r>
              <a:rPr lang="en-US" sz="3500" dirty="0" smtClean="0">
                <a:solidFill>
                  <a:srgbClr val="C00000"/>
                </a:solidFill>
                <a:latin typeface="Arial" panose="020B0604020202020204" pitchFamily="34" charset="0"/>
                <a:cs typeface="Arial" panose="020B0604020202020204" pitchFamily="34" charset="0"/>
              </a:rPr>
              <a:t>b.</a:t>
            </a:r>
            <a:r>
              <a:rPr lang="en-US" sz="3500" dirty="0" smtClean="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2</a:t>
            </a:r>
            <a:endParaRPr lang="en-US" sz="3500" dirty="0" smtClean="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403648" y="2943596"/>
            <a:ext cx="5002620" cy="3050379"/>
          </a:xfrm>
          <a:prstGeom prst="rect">
            <a:avLst/>
          </a:prstGeom>
        </p:spPr>
      </p:pic>
    </p:spTree>
    <p:extLst>
      <p:ext uri="{BB962C8B-B14F-4D97-AF65-F5344CB8AC3E}">
        <p14:creationId xmlns:p14="http://schemas.microsoft.com/office/powerpoint/2010/main" val="524471462"/>
      </p:ext>
    </p:ext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Extend</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713</a:t>
            </a:r>
            <a:endParaRPr lang="en-GB" sz="1400" b="1" dirty="0">
              <a:latin typeface="Calibri" panose="020F0502020204030204" pitchFamily="34" charset="0"/>
            </a:endParaRPr>
          </a:p>
        </p:txBody>
      </p:sp>
      <p:sp>
        <p:nvSpPr>
          <p:cNvPr id="3" name="Rectangle 2"/>
          <p:cNvSpPr/>
          <p:nvPr/>
        </p:nvSpPr>
        <p:spPr>
          <a:xfrm>
            <a:off x="165402" y="1124744"/>
            <a:ext cx="8741188" cy="1169551"/>
          </a:xfrm>
          <a:prstGeom prst="rect">
            <a:avLst/>
          </a:prstGeom>
        </p:spPr>
        <p:txBody>
          <a:bodyPr wrap="square">
            <a:spAutoFit/>
          </a:bodyPr>
          <a:lstStyle/>
          <a:p>
            <a:pPr marL="793750" indent="-793750">
              <a:spcAft>
                <a:spcPts val="600"/>
              </a:spcAft>
              <a:buClr>
                <a:srgbClr val="C00000"/>
              </a:buClr>
              <a:buFont typeface="+mj-lt"/>
              <a:buAutoNum type="arabicPeriod" startAt="10"/>
              <a:tabLst>
                <a:tab pos="1379538" algn="l"/>
                <a:tab pos="3313113" algn="l"/>
                <a:tab pos="4916488" algn="l"/>
              </a:tabLst>
            </a:pPr>
            <a:r>
              <a:rPr lang="en-US" sz="3500" dirty="0" smtClean="0">
                <a:solidFill>
                  <a:srgbClr val="C00000"/>
                </a:solidFill>
                <a:latin typeface="Arial" panose="020B0604020202020204" pitchFamily="34" charset="0"/>
                <a:cs typeface="Arial" panose="020B0604020202020204" pitchFamily="34" charset="0"/>
              </a:rPr>
              <a:t>a. </a:t>
            </a:r>
            <a:r>
              <a:rPr lang="en-US" sz="3500" dirty="0" smtClean="0">
                <a:latin typeface="Arial" panose="020B0604020202020204" pitchFamily="34" charset="0"/>
                <a:cs typeface="Arial" panose="020B0604020202020204" pitchFamily="34" charset="0"/>
              </a:rPr>
              <a:t>(-4, 0), (2, 0)	</a:t>
            </a:r>
            <a:r>
              <a:rPr lang="en-US" sz="3500" dirty="0" smtClean="0">
                <a:solidFill>
                  <a:srgbClr val="C00000"/>
                </a:solidFill>
                <a:latin typeface="Arial" panose="020B0604020202020204" pitchFamily="34" charset="0"/>
                <a:cs typeface="Arial" panose="020B0604020202020204" pitchFamily="34" charset="0"/>
              </a:rPr>
              <a:t>b.</a:t>
            </a:r>
            <a:r>
              <a:rPr lang="en-US" sz="3500" dirty="0" smtClean="0">
                <a:latin typeface="Arial" panose="020B0604020202020204" pitchFamily="34" charset="0"/>
                <a:cs typeface="Arial" panose="020B0604020202020204" pitchFamily="34" charset="0"/>
              </a:rPr>
              <a:t> (-1, -9)	</a:t>
            </a:r>
            <a:br>
              <a:rPr lang="en-US" sz="3500" dirty="0" smtClean="0">
                <a:latin typeface="Arial" panose="020B0604020202020204" pitchFamily="34" charset="0"/>
                <a:cs typeface="Arial" panose="020B0604020202020204" pitchFamily="34" charset="0"/>
              </a:rPr>
            </a:br>
            <a:r>
              <a:rPr lang="en-US" sz="3500" dirty="0" smtClean="0">
                <a:solidFill>
                  <a:srgbClr val="C00000"/>
                </a:solidFill>
                <a:latin typeface="Arial" panose="020B0604020202020204" pitchFamily="34" charset="0"/>
                <a:cs typeface="Arial" panose="020B0604020202020204" pitchFamily="34" charset="0"/>
              </a:rPr>
              <a:t>c.</a:t>
            </a:r>
            <a:r>
              <a:rPr lang="en-US" sz="3500" dirty="0" smtClean="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187" t="22700" r="17544" b="5900"/>
          <a:stretch/>
        </p:blipFill>
        <p:spPr>
          <a:xfrm>
            <a:off x="2239226" y="1797057"/>
            <a:ext cx="4348998" cy="4848063"/>
          </a:xfrm>
          <a:prstGeom prst="rect">
            <a:avLst/>
          </a:prstGeom>
        </p:spPr>
      </p:pic>
    </p:spTree>
    <p:extLst>
      <p:ext uri="{BB962C8B-B14F-4D97-AF65-F5344CB8AC3E}">
        <p14:creationId xmlns:p14="http://schemas.microsoft.com/office/powerpoint/2010/main" val="160245767"/>
      </p:ext>
    </p:extLst>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Extend</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713</a:t>
            </a:r>
            <a:endParaRPr lang="en-GB" sz="1400" b="1" dirty="0">
              <a:latin typeface="Calibri" panose="020F0502020204030204" pitchFamily="34" charset="0"/>
            </a:endParaRPr>
          </a:p>
        </p:txBody>
      </p:sp>
      <p:sp>
        <p:nvSpPr>
          <p:cNvPr id="3" name="Rectangle 2"/>
          <p:cNvSpPr/>
          <p:nvPr/>
        </p:nvSpPr>
        <p:spPr>
          <a:xfrm>
            <a:off x="165402" y="1124744"/>
            <a:ext cx="8741188" cy="5632311"/>
          </a:xfrm>
          <a:prstGeom prst="rect">
            <a:avLst/>
          </a:prstGeom>
        </p:spPr>
        <p:txBody>
          <a:bodyPr wrap="square">
            <a:spAutoFit/>
          </a:bodyPr>
          <a:lstStyle/>
          <a:p>
            <a:pPr marL="793750" indent="-793750">
              <a:spcAft>
                <a:spcPts val="600"/>
              </a:spcAft>
              <a:buClr>
                <a:srgbClr val="C00000"/>
              </a:buClr>
              <a:buFont typeface="+mj-lt"/>
              <a:buAutoNum type="arabicPeriod" startAt="11"/>
              <a:tabLst>
                <a:tab pos="1379538" algn="l"/>
                <a:tab pos="3313113" algn="l"/>
                <a:tab pos="4916488" algn="l"/>
              </a:tabLst>
            </a:pPr>
            <a:r>
              <a:rPr lang="en-US" sz="3500" dirty="0" smtClean="0">
                <a:solidFill>
                  <a:srgbClr val="C00000"/>
                </a:solidFill>
                <a:latin typeface="Arial" panose="020B0604020202020204" pitchFamily="34" charset="0"/>
                <a:cs typeface="Arial" panose="020B0604020202020204" pitchFamily="34" charset="0"/>
              </a:rPr>
              <a:t>a. </a:t>
            </a:r>
            <a:r>
              <a:rPr lang="en-US" sz="3500" i="1" dirty="0" smtClean="0">
                <a:latin typeface="Arial" panose="020B0604020202020204" pitchFamily="34" charset="0"/>
                <a:cs typeface="Arial" panose="020B0604020202020204" pitchFamily="34" charset="0"/>
              </a:rPr>
              <a:t>a</a:t>
            </a:r>
            <a:r>
              <a:rPr lang="en-US" sz="3500" dirty="0" smtClean="0">
                <a:latin typeface="Arial" panose="020B0604020202020204" pitchFamily="34" charset="0"/>
                <a:cs typeface="Arial" panose="020B0604020202020204" pitchFamily="34" charset="0"/>
              </a:rPr>
              <a:t> = 3, </a:t>
            </a:r>
            <a:r>
              <a:rPr lang="en-US" sz="3500" i="1" dirty="0" smtClean="0">
                <a:latin typeface="Arial" panose="020B0604020202020204" pitchFamily="34" charset="0"/>
                <a:cs typeface="Arial" panose="020B0604020202020204" pitchFamily="34" charset="0"/>
              </a:rPr>
              <a:t>b</a:t>
            </a:r>
            <a:r>
              <a:rPr lang="en-US" sz="3500" dirty="0" smtClean="0">
                <a:latin typeface="Arial" panose="020B0604020202020204" pitchFamily="34" charset="0"/>
                <a:cs typeface="Arial" panose="020B0604020202020204" pitchFamily="34" charset="0"/>
              </a:rPr>
              <a:t> = 4	</a:t>
            </a:r>
            <a:br>
              <a:rPr lang="en-US" sz="3500" dirty="0" smtClean="0">
                <a:latin typeface="Arial" panose="020B0604020202020204" pitchFamily="34" charset="0"/>
                <a:cs typeface="Arial" panose="020B0604020202020204" pitchFamily="34" charset="0"/>
              </a:rPr>
            </a:br>
            <a:r>
              <a:rPr lang="en-US" sz="3500" dirty="0" smtClean="0">
                <a:solidFill>
                  <a:srgbClr val="C00000"/>
                </a:solidFill>
                <a:latin typeface="Arial" panose="020B0604020202020204" pitchFamily="34" charset="0"/>
                <a:cs typeface="Arial" panose="020B0604020202020204" pitchFamily="34" charset="0"/>
              </a:rPr>
              <a:t>b, c.</a:t>
            </a:r>
            <a:br>
              <a:rPr lang="en-US" sz="3500" dirty="0" smtClean="0">
                <a:solidFill>
                  <a:srgbClr val="C00000"/>
                </a:solidFill>
                <a:latin typeface="Arial" panose="020B0604020202020204" pitchFamily="34" charset="0"/>
                <a:cs typeface="Arial" panose="020B0604020202020204" pitchFamily="34" charset="0"/>
              </a:rPr>
            </a:br>
            <a:r>
              <a:rPr lang="en-US" sz="3500" dirty="0" smtClean="0">
                <a:solidFill>
                  <a:srgbClr val="C00000"/>
                </a:solidFill>
                <a:latin typeface="Arial" panose="020B0604020202020204" pitchFamily="34" charset="0"/>
                <a:cs typeface="Arial" panose="020B0604020202020204" pitchFamily="34" charset="0"/>
              </a:rPr>
              <a:t/>
            </a:r>
            <a:br>
              <a:rPr lang="en-US" sz="3500" dirty="0" smtClean="0">
                <a:solidFill>
                  <a:srgbClr val="C00000"/>
                </a:solidFill>
                <a:latin typeface="Arial" panose="020B0604020202020204" pitchFamily="34" charset="0"/>
                <a:cs typeface="Arial" panose="020B0604020202020204" pitchFamily="34" charset="0"/>
              </a:rPr>
            </a:br>
            <a:r>
              <a:rPr lang="en-US" sz="3500" dirty="0" smtClean="0">
                <a:solidFill>
                  <a:srgbClr val="C00000"/>
                </a:solidFill>
                <a:latin typeface="Arial" panose="020B0604020202020204" pitchFamily="34" charset="0"/>
                <a:cs typeface="Arial" panose="020B0604020202020204" pitchFamily="34" charset="0"/>
              </a:rPr>
              <a:t/>
            </a:r>
            <a:br>
              <a:rPr lang="en-US" sz="3500" dirty="0" smtClean="0">
                <a:solidFill>
                  <a:srgbClr val="C00000"/>
                </a:solidFill>
                <a:latin typeface="Arial" panose="020B0604020202020204" pitchFamily="34" charset="0"/>
                <a:cs typeface="Arial" panose="020B0604020202020204" pitchFamily="34" charset="0"/>
              </a:rPr>
            </a:br>
            <a:r>
              <a:rPr lang="en-US" sz="3500" dirty="0" smtClean="0">
                <a:solidFill>
                  <a:srgbClr val="C00000"/>
                </a:solidFill>
                <a:latin typeface="Arial" panose="020B0604020202020204" pitchFamily="34" charset="0"/>
                <a:cs typeface="Arial" panose="020B0604020202020204" pitchFamily="34" charset="0"/>
              </a:rPr>
              <a:t/>
            </a:r>
            <a:br>
              <a:rPr lang="en-US" sz="3500" dirty="0" smtClean="0">
                <a:solidFill>
                  <a:srgbClr val="C00000"/>
                </a:solidFill>
                <a:latin typeface="Arial" panose="020B0604020202020204" pitchFamily="34" charset="0"/>
                <a:cs typeface="Arial" panose="020B0604020202020204" pitchFamily="34" charset="0"/>
              </a:rPr>
            </a:br>
            <a:r>
              <a:rPr lang="en-US" sz="3500" dirty="0" smtClean="0">
                <a:solidFill>
                  <a:srgbClr val="C00000"/>
                </a:solidFill>
                <a:latin typeface="Arial" panose="020B0604020202020204" pitchFamily="34" charset="0"/>
                <a:cs typeface="Arial" panose="020B0604020202020204" pitchFamily="34" charset="0"/>
              </a:rPr>
              <a:t/>
            </a:r>
            <a:br>
              <a:rPr lang="en-US" sz="3500" dirty="0" smtClean="0">
                <a:solidFill>
                  <a:srgbClr val="C00000"/>
                </a:solidFill>
                <a:latin typeface="Arial" panose="020B0604020202020204" pitchFamily="34" charset="0"/>
                <a:cs typeface="Arial" panose="020B0604020202020204" pitchFamily="34" charset="0"/>
              </a:rPr>
            </a:br>
            <a:r>
              <a:rPr lang="en-US" sz="3500" dirty="0" smtClean="0">
                <a:solidFill>
                  <a:srgbClr val="C00000"/>
                </a:solidFill>
                <a:latin typeface="Arial" panose="020B0604020202020204" pitchFamily="34" charset="0"/>
                <a:cs typeface="Arial" panose="020B0604020202020204" pitchFamily="34" charset="0"/>
              </a:rPr>
              <a:t/>
            </a:r>
            <a:br>
              <a:rPr lang="en-US" sz="3500" dirty="0" smtClean="0">
                <a:solidFill>
                  <a:srgbClr val="C00000"/>
                </a:solidFill>
                <a:latin typeface="Arial" panose="020B0604020202020204" pitchFamily="34" charset="0"/>
                <a:cs typeface="Arial" panose="020B0604020202020204" pitchFamily="34" charset="0"/>
              </a:rPr>
            </a:br>
            <a:endParaRPr lang="en-US" sz="3500" dirty="0" smtClean="0">
              <a:solidFill>
                <a:srgbClr val="C00000"/>
              </a:solidFill>
              <a:latin typeface="Arial" panose="020B0604020202020204" pitchFamily="34" charset="0"/>
              <a:cs typeface="Arial" panose="020B0604020202020204" pitchFamily="34" charset="0"/>
            </a:endParaRPr>
          </a:p>
          <a:p>
            <a:pPr marL="793750" indent="-793750">
              <a:spcAft>
                <a:spcPts val="600"/>
              </a:spcAft>
              <a:buClr>
                <a:srgbClr val="C00000"/>
              </a:buClr>
              <a:buFont typeface="+mj-lt"/>
              <a:buAutoNum type="arabicPeriod" startAt="11"/>
              <a:tabLst>
                <a:tab pos="1379538" algn="l"/>
                <a:tab pos="3313113" algn="l"/>
                <a:tab pos="4916488" algn="l"/>
              </a:tabLst>
            </a:pPr>
            <a:r>
              <a:rPr lang="en-US" sz="3500" dirty="0" smtClean="0">
                <a:latin typeface="Arial" panose="020B0604020202020204" pitchFamily="34" charset="0"/>
                <a:cs typeface="Arial" panose="020B0604020202020204" pitchFamily="34" charset="0"/>
              </a:rPr>
              <a:t> </a:t>
            </a:r>
            <a:r>
              <a:rPr lang="en-US" sz="3500" i="1" dirty="0" smtClean="0">
                <a:latin typeface="Arial" panose="020B0604020202020204" pitchFamily="34" charset="0"/>
                <a:cs typeface="Arial" panose="020B0604020202020204" pitchFamily="34" charset="0"/>
              </a:rPr>
              <a:t>a</a:t>
            </a:r>
            <a:r>
              <a:rPr lang="en-US" sz="3500" dirty="0" smtClean="0">
                <a:latin typeface="Arial" panose="020B0604020202020204" pitchFamily="34" charset="0"/>
                <a:cs typeface="Arial" panose="020B0604020202020204" pitchFamily="34" charset="0"/>
              </a:rPr>
              <a:t> </a:t>
            </a:r>
            <a:r>
              <a:rPr lang="en-US" sz="3500" dirty="0">
                <a:latin typeface="Arial" panose="020B0604020202020204" pitchFamily="34" charset="0"/>
                <a:cs typeface="Arial" panose="020B0604020202020204" pitchFamily="34" charset="0"/>
              </a:rPr>
              <a:t>= </a:t>
            </a:r>
            <a:r>
              <a:rPr lang="en-US" sz="3500" dirty="0" smtClean="0">
                <a:latin typeface="Arial" panose="020B0604020202020204" pitchFamily="34" charset="0"/>
                <a:cs typeface="Arial" panose="020B0604020202020204" pitchFamily="34" charset="0"/>
              </a:rPr>
              <a:t>4, </a:t>
            </a:r>
            <a:r>
              <a:rPr lang="en-US" sz="3500" i="1" dirty="0">
                <a:latin typeface="Arial" panose="020B0604020202020204" pitchFamily="34" charset="0"/>
                <a:cs typeface="Arial" panose="020B0604020202020204" pitchFamily="34" charset="0"/>
              </a:rPr>
              <a:t>b</a:t>
            </a:r>
            <a:r>
              <a:rPr lang="en-US" sz="3500" dirty="0">
                <a:latin typeface="Arial" panose="020B0604020202020204" pitchFamily="34" charset="0"/>
                <a:cs typeface="Arial" panose="020B0604020202020204" pitchFamily="34" charset="0"/>
              </a:rPr>
              <a:t> = </a:t>
            </a:r>
            <a:r>
              <a:rPr lang="en-US" sz="3500" dirty="0" smtClean="0">
                <a:latin typeface="Arial" panose="020B0604020202020204" pitchFamily="34" charset="0"/>
                <a:cs typeface="Arial" panose="020B0604020202020204" pitchFamily="34" charset="0"/>
              </a:rPr>
              <a:t>2, </a:t>
            </a:r>
            <a:r>
              <a:rPr lang="en-US" sz="3500" i="1" dirty="0" smtClean="0">
                <a:latin typeface="Arial" panose="020B0604020202020204" pitchFamily="34" charset="0"/>
                <a:cs typeface="Arial" panose="020B0604020202020204" pitchFamily="34" charset="0"/>
              </a:rPr>
              <a:t>c</a:t>
            </a:r>
            <a:r>
              <a:rPr lang="en-US" sz="3500" dirty="0" smtClean="0">
                <a:latin typeface="Arial" panose="020B0604020202020204" pitchFamily="34" charset="0"/>
                <a:cs typeface="Arial" panose="020B0604020202020204" pitchFamily="34" charset="0"/>
              </a:rPr>
              <a:t> = 2</a:t>
            </a:r>
          </a:p>
          <a:p>
            <a:pPr marL="793750" indent="-793750">
              <a:spcAft>
                <a:spcPts val="600"/>
              </a:spcAft>
              <a:buClr>
                <a:srgbClr val="C00000"/>
              </a:buClr>
              <a:buFont typeface="+mj-lt"/>
              <a:buAutoNum type="arabicPeriod" startAt="11"/>
              <a:tabLst>
                <a:tab pos="1379538" algn="l"/>
                <a:tab pos="3313113" algn="l"/>
                <a:tab pos="4916488" algn="l"/>
              </a:tabLst>
            </a:pPr>
            <a:r>
              <a:rPr lang="en-US" sz="3500" dirty="0" smtClean="0">
                <a:latin typeface="Arial" panose="020B0604020202020204" pitchFamily="34" charset="0"/>
                <a:cs typeface="Arial" panose="020B0604020202020204" pitchFamily="34" charset="0"/>
              </a:rPr>
              <a:t> </a:t>
            </a:r>
            <a:r>
              <a:rPr lang="en-US" sz="3500" i="1" dirty="0" smtClean="0">
                <a:latin typeface="Arial" panose="020B0604020202020204" pitchFamily="34" charset="0"/>
                <a:cs typeface="Arial" panose="020B0604020202020204" pitchFamily="34" charset="0"/>
              </a:rPr>
              <a:t>C</a:t>
            </a:r>
            <a:r>
              <a:rPr lang="en-US" sz="3500" baseline="-25000" dirty="0" smtClean="0">
                <a:latin typeface="Arial" panose="020B0604020202020204" pitchFamily="34" charset="0"/>
                <a:cs typeface="Arial" panose="020B0604020202020204" pitchFamily="34" charset="0"/>
              </a:rPr>
              <a:t>2</a:t>
            </a:r>
            <a:r>
              <a:rPr lang="en-US" sz="3500" dirty="0" smtClean="0">
                <a:latin typeface="Arial" panose="020B0604020202020204" pitchFamily="34" charset="0"/>
                <a:cs typeface="Arial" panose="020B0604020202020204" pitchFamily="34" charset="0"/>
              </a:rPr>
              <a:t>	</a:t>
            </a:r>
            <a:r>
              <a:rPr lang="en-US" sz="3500" i="1" dirty="0" smtClean="0">
                <a:latin typeface="Arial" panose="020B0604020202020204" pitchFamily="34" charset="0"/>
                <a:cs typeface="Arial" panose="020B0604020202020204" pitchFamily="34" charset="0"/>
              </a:rPr>
              <a:t>y</a:t>
            </a:r>
            <a:r>
              <a:rPr lang="en-US" sz="3500" dirty="0" smtClean="0">
                <a:latin typeface="Arial" panose="020B0604020202020204" pitchFamily="34" charset="0"/>
                <a:cs typeface="Arial" panose="020B0604020202020204" pitchFamily="34" charset="0"/>
              </a:rPr>
              <a:t> = f(</a:t>
            </a:r>
            <a:r>
              <a:rPr lang="en-US" sz="3500" i="1" dirty="0" smtClean="0">
                <a:latin typeface="Arial" panose="020B0604020202020204" pitchFamily="34" charset="0"/>
                <a:cs typeface="Arial" panose="020B0604020202020204" pitchFamily="34" charset="0"/>
              </a:rPr>
              <a:t>x</a:t>
            </a:r>
            <a:r>
              <a:rPr lang="en-US" sz="3500" dirty="0" smtClean="0">
                <a:latin typeface="Arial" panose="020B0604020202020204" pitchFamily="34" charset="0"/>
                <a:cs typeface="Arial" panose="020B0604020202020204" pitchFamily="34" charset="0"/>
              </a:rPr>
              <a:t> + 2)</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3068" t="30050" r="7472" b="6950"/>
          <a:stretch/>
        </p:blipFill>
        <p:spPr>
          <a:xfrm>
            <a:off x="2140477" y="1772816"/>
            <a:ext cx="4447747" cy="3758658"/>
          </a:xfrm>
          <a:prstGeom prst="rect">
            <a:avLst/>
          </a:prstGeom>
        </p:spPr>
      </p:pic>
    </p:spTree>
    <p:extLst>
      <p:ext uri="{BB962C8B-B14F-4D97-AF65-F5344CB8AC3E}">
        <p14:creationId xmlns:p14="http://schemas.microsoft.com/office/powerpoint/2010/main" val="2610046231"/>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dirty="0" smtClean="0">
                <a:latin typeface="Arial" panose="020B0604020202020204" pitchFamily="34" charset="0"/>
                <a:cs typeface="Arial" panose="020B0604020202020204" pitchFamily="34" charset="0"/>
              </a:rPr>
              <a:t>Extend</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713</a:t>
            </a:r>
            <a:endParaRPr lang="en-GB" sz="1400" b="1" dirty="0">
              <a:latin typeface="Calibri" panose="020F0502020204030204" pitchFamily="34" charset="0"/>
            </a:endParaRPr>
          </a:p>
        </p:txBody>
      </p:sp>
      <p:sp>
        <p:nvSpPr>
          <p:cNvPr id="3" name="Rectangle 2"/>
          <p:cNvSpPr/>
          <p:nvPr/>
        </p:nvSpPr>
        <p:spPr>
          <a:xfrm>
            <a:off x="165402" y="1124744"/>
            <a:ext cx="8741188" cy="5709255"/>
          </a:xfrm>
          <a:prstGeom prst="rect">
            <a:avLst/>
          </a:prstGeom>
        </p:spPr>
        <p:txBody>
          <a:bodyPr wrap="square">
            <a:spAutoFit/>
          </a:bodyPr>
          <a:lstStyle/>
          <a:p>
            <a:pPr marL="793750" indent="-793750">
              <a:spcAft>
                <a:spcPts val="600"/>
              </a:spcAft>
              <a:buClr>
                <a:srgbClr val="C00000"/>
              </a:buClr>
              <a:buFont typeface="+mj-lt"/>
              <a:buAutoNum type="arabicPeriod" startAt="14"/>
              <a:tabLst>
                <a:tab pos="1379538" algn="l"/>
                <a:tab pos="3313113" algn="l"/>
                <a:tab pos="4916488" algn="l"/>
              </a:tabLst>
            </a:pPr>
            <a:r>
              <a:rPr lang="en-US" sz="3500" dirty="0" smtClean="0">
                <a:solidFill>
                  <a:srgbClr val="C00000"/>
                </a:solidFill>
                <a:latin typeface="Arial" panose="020B0604020202020204" pitchFamily="34" charset="0"/>
                <a:cs typeface="Arial" panose="020B0604020202020204" pitchFamily="34" charset="0"/>
              </a:rPr>
              <a:t>a. </a:t>
            </a:r>
            <a:br>
              <a:rPr lang="en-US" sz="3500" dirty="0" smtClean="0">
                <a:solidFill>
                  <a:srgbClr val="C00000"/>
                </a:solidFill>
                <a:latin typeface="Arial" panose="020B0604020202020204" pitchFamily="34" charset="0"/>
                <a:cs typeface="Arial" panose="020B0604020202020204" pitchFamily="34" charset="0"/>
              </a:rPr>
            </a:br>
            <a:r>
              <a:rPr lang="en-US" sz="3500" dirty="0" smtClean="0">
                <a:solidFill>
                  <a:srgbClr val="C00000"/>
                </a:solidFill>
                <a:latin typeface="Arial" panose="020B0604020202020204" pitchFamily="34" charset="0"/>
                <a:cs typeface="Arial" panose="020B0604020202020204" pitchFamily="34" charset="0"/>
              </a:rPr>
              <a:t/>
            </a:r>
            <a:br>
              <a:rPr lang="en-US" sz="3500" dirty="0" smtClean="0">
                <a:solidFill>
                  <a:srgbClr val="C00000"/>
                </a:solidFill>
                <a:latin typeface="Arial" panose="020B0604020202020204" pitchFamily="34" charset="0"/>
                <a:cs typeface="Arial" panose="020B0604020202020204" pitchFamily="34" charset="0"/>
              </a:rPr>
            </a:br>
            <a:r>
              <a:rPr lang="en-US" sz="3500" dirty="0" smtClean="0">
                <a:solidFill>
                  <a:srgbClr val="C00000"/>
                </a:solidFill>
                <a:latin typeface="Arial" panose="020B0604020202020204" pitchFamily="34" charset="0"/>
                <a:cs typeface="Arial" panose="020B0604020202020204" pitchFamily="34" charset="0"/>
              </a:rPr>
              <a:t/>
            </a:r>
            <a:br>
              <a:rPr lang="en-US" sz="3500" dirty="0" smtClean="0">
                <a:solidFill>
                  <a:srgbClr val="C00000"/>
                </a:solidFill>
                <a:latin typeface="Arial" panose="020B0604020202020204" pitchFamily="34" charset="0"/>
                <a:cs typeface="Arial" panose="020B0604020202020204" pitchFamily="34" charset="0"/>
              </a:rPr>
            </a:br>
            <a:r>
              <a:rPr lang="en-US" sz="3500" dirty="0" smtClean="0">
                <a:solidFill>
                  <a:srgbClr val="C00000"/>
                </a:solidFill>
                <a:latin typeface="Arial" panose="020B0604020202020204" pitchFamily="34" charset="0"/>
                <a:cs typeface="Arial" panose="020B0604020202020204" pitchFamily="34" charset="0"/>
              </a:rPr>
              <a:t/>
            </a:r>
            <a:br>
              <a:rPr lang="en-US" sz="3500" dirty="0" smtClean="0">
                <a:solidFill>
                  <a:srgbClr val="C00000"/>
                </a:solidFill>
                <a:latin typeface="Arial" panose="020B0604020202020204" pitchFamily="34" charset="0"/>
                <a:cs typeface="Arial" panose="020B0604020202020204" pitchFamily="34" charset="0"/>
              </a:rPr>
            </a:br>
            <a:r>
              <a:rPr lang="en-US" sz="3500" dirty="0" smtClean="0">
                <a:solidFill>
                  <a:srgbClr val="C00000"/>
                </a:solidFill>
                <a:latin typeface="Arial" panose="020B0604020202020204" pitchFamily="34" charset="0"/>
                <a:cs typeface="Arial" panose="020B0604020202020204" pitchFamily="34" charset="0"/>
              </a:rPr>
              <a:t/>
            </a:r>
            <a:br>
              <a:rPr lang="en-US" sz="3500" dirty="0" smtClean="0">
                <a:solidFill>
                  <a:srgbClr val="C00000"/>
                </a:solidFill>
                <a:latin typeface="Arial" panose="020B0604020202020204" pitchFamily="34" charset="0"/>
                <a:cs typeface="Arial" panose="020B0604020202020204" pitchFamily="34" charset="0"/>
              </a:rPr>
            </a:br>
            <a:endParaRPr lang="en-US" sz="2800" dirty="0" smtClean="0">
              <a:solidFill>
                <a:srgbClr val="C00000"/>
              </a:solidFill>
              <a:latin typeface="Arial" panose="020B0604020202020204" pitchFamily="34" charset="0"/>
              <a:cs typeface="Arial" panose="020B0604020202020204" pitchFamily="34" charset="0"/>
            </a:endParaRPr>
          </a:p>
          <a:p>
            <a:pPr marL="1311275" lvl="1" indent="-517525">
              <a:spcAft>
                <a:spcPts val="600"/>
              </a:spcAft>
              <a:buClr>
                <a:srgbClr val="C00000"/>
              </a:buClr>
              <a:buFont typeface="+mj-lt"/>
              <a:buAutoNum type="alphaLcPeriod" startAt="2"/>
              <a:tabLst>
                <a:tab pos="1379538" algn="l"/>
                <a:tab pos="3313113" algn="l"/>
                <a:tab pos="4916488" algn="l"/>
              </a:tabLst>
            </a:pPr>
            <a:r>
              <a:rPr lang="en-US" sz="3500" i="1" dirty="0" smtClean="0">
                <a:latin typeface="Arial" panose="020B0604020202020204" pitchFamily="34" charset="0"/>
                <a:cs typeface="Arial" panose="020B0604020202020204" pitchFamily="34" charset="0"/>
              </a:rPr>
              <a:t>x</a:t>
            </a:r>
            <a:r>
              <a:rPr lang="en-US" sz="3500" dirty="0" smtClean="0">
                <a:latin typeface="Arial" panose="020B0604020202020204" pitchFamily="34" charset="0"/>
                <a:cs typeface="Arial" panose="020B0604020202020204" pitchFamily="34" charset="0"/>
              </a:rPr>
              <a:t> </a:t>
            </a:r>
            <a:r>
              <a:rPr lang="en-US" sz="3500" dirty="0">
                <a:latin typeface="Arial" panose="020B0604020202020204" pitchFamily="34" charset="0"/>
                <a:cs typeface="Arial" panose="020B0604020202020204" pitchFamily="34" charset="0"/>
              </a:rPr>
              <a:t>= </a:t>
            </a:r>
            <a:r>
              <a:rPr lang="en-US" sz="3500" dirty="0" smtClean="0">
                <a:latin typeface="Arial" panose="020B0604020202020204" pitchFamily="34" charset="0"/>
                <a:cs typeface="Arial" panose="020B0604020202020204" pitchFamily="34" charset="0"/>
              </a:rPr>
              <a:t>-2 and </a:t>
            </a:r>
            <a:br>
              <a:rPr lang="en-US" sz="3500" dirty="0" smtClean="0">
                <a:latin typeface="Arial" panose="020B0604020202020204" pitchFamily="34" charset="0"/>
                <a:cs typeface="Arial" panose="020B0604020202020204" pitchFamily="34" charset="0"/>
              </a:rPr>
            </a:br>
            <a:r>
              <a:rPr lang="en-US" sz="3500" i="1" dirty="0" smtClean="0">
                <a:latin typeface="Arial" panose="020B0604020202020204" pitchFamily="34" charset="0"/>
                <a:cs typeface="Arial" panose="020B0604020202020204" pitchFamily="34" charset="0"/>
              </a:rPr>
              <a:t>y</a:t>
            </a:r>
            <a:r>
              <a:rPr lang="en-US" sz="3500" dirty="0" smtClean="0">
                <a:latin typeface="Arial" panose="020B0604020202020204" pitchFamily="34" charset="0"/>
                <a:cs typeface="Arial" panose="020B0604020202020204" pitchFamily="34" charset="0"/>
              </a:rPr>
              <a:t> </a:t>
            </a:r>
            <a:r>
              <a:rPr lang="en-US" sz="3500" dirty="0">
                <a:latin typeface="Arial" panose="020B0604020202020204" pitchFamily="34" charset="0"/>
                <a:cs typeface="Arial" panose="020B0604020202020204" pitchFamily="34" charset="0"/>
              </a:rPr>
              <a:t>= </a:t>
            </a:r>
            <a:r>
              <a:rPr lang="en-US" sz="3500" dirty="0" smtClean="0">
                <a:latin typeface="Arial" panose="020B0604020202020204" pitchFamily="34" charset="0"/>
                <a:cs typeface="Arial" panose="020B0604020202020204" pitchFamily="34" charset="0"/>
              </a:rPr>
              <a:t>-3</a:t>
            </a:r>
            <a:endParaRPr lang="en-US" sz="3500" u="sng" dirty="0" smtClean="0">
              <a:latin typeface="Arial" panose="020B0604020202020204" pitchFamily="34" charset="0"/>
              <a:cs typeface="Arial" panose="020B0604020202020204" pitchFamily="34" charset="0"/>
            </a:endParaRPr>
          </a:p>
          <a:p>
            <a:pPr marL="793750" indent="-793750">
              <a:spcAft>
                <a:spcPts val="600"/>
              </a:spcAft>
              <a:buClr>
                <a:srgbClr val="C00000"/>
              </a:buClr>
              <a:buFont typeface="+mj-lt"/>
              <a:buAutoNum type="arabicPeriod" startAt="14"/>
              <a:tabLst>
                <a:tab pos="1379538" algn="l"/>
                <a:tab pos="3313113" algn="l"/>
                <a:tab pos="4916488" algn="l"/>
              </a:tabLst>
            </a:pPr>
            <a:r>
              <a:rPr lang="en-US" sz="3500" dirty="0" smtClean="0">
                <a:latin typeface="Arial" panose="020B0604020202020204" pitchFamily="34" charset="0"/>
                <a:cs typeface="Arial" panose="020B0604020202020204" pitchFamily="34" charset="0"/>
              </a:rPr>
              <a:t>105 counts per second</a:t>
            </a:r>
          </a:p>
          <a:p>
            <a:pPr marL="793750" indent="-793750">
              <a:spcAft>
                <a:spcPts val="600"/>
              </a:spcAft>
              <a:buClr>
                <a:srgbClr val="C00000"/>
              </a:buClr>
              <a:buFont typeface="+mj-lt"/>
              <a:buAutoNum type="arabicPeriod" startAt="14"/>
              <a:tabLst>
                <a:tab pos="1379538" algn="l"/>
                <a:tab pos="3313113" algn="l"/>
                <a:tab pos="4916488" algn="l"/>
              </a:tabLst>
            </a:pPr>
            <a:r>
              <a:rPr lang="en-US" sz="3500" dirty="0">
                <a:solidFill>
                  <a:srgbClr val="C00000"/>
                </a:solidFill>
                <a:latin typeface="Arial" panose="020B0604020202020204" pitchFamily="34" charset="0"/>
                <a:cs typeface="Arial" panose="020B0604020202020204" pitchFamily="34" charset="0"/>
              </a:rPr>
              <a:t>a.</a:t>
            </a:r>
            <a:r>
              <a:rPr lang="en-US" sz="3500" dirty="0">
                <a:latin typeface="Arial" panose="020B0604020202020204" pitchFamily="34" charset="0"/>
                <a:cs typeface="Arial" panose="020B0604020202020204" pitchFamily="34" charset="0"/>
              </a:rPr>
              <a:t> £</a:t>
            </a:r>
            <a:r>
              <a:rPr lang="en-US" sz="3500" dirty="0" smtClean="0">
                <a:latin typeface="Arial" panose="020B0604020202020204" pitchFamily="34" charset="0"/>
                <a:cs typeface="Arial" panose="020B0604020202020204" pitchFamily="34" charset="0"/>
              </a:rPr>
              <a:t>178,658.24 	</a:t>
            </a:r>
            <a:r>
              <a:rPr lang="en-US" sz="3500" dirty="0" smtClean="0">
                <a:solidFill>
                  <a:srgbClr val="C00000"/>
                </a:solidFill>
                <a:latin typeface="Arial" panose="020B0604020202020204" pitchFamily="34" charset="0"/>
                <a:cs typeface="Arial" panose="020B0604020202020204" pitchFamily="34" charset="0"/>
              </a:rPr>
              <a:t>b.</a:t>
            </a:r>
            <a:r>
              <a:rPr lang="en-US" sz="3500" dirty="0" smtClean="0">
                <a:latin typeface="Arial" panose="020B0604020202020204" pitchFamily="34" charset="0"/>
                <a:cs typeface="Arial" panose="020B0604020202020204" pitchFamily="34" charset="0"/>
              </a:rPr>
              <a:t> </a:t>
            </a:r>
            <a:r>
              <a:rPr lang="en-US" sz="3500" dirty="0">
                <a:latin typeface="Arial" panose="020B0604020202020204" pitchFamily="34" charset="0"/>
                <a:cs typeface="Arial" panose="020B0604020202020204" pitchFamily="34" charset="0"/>
              </a:rPr>
              <a:t>£15000</a:t>
            </a:r>
            <a:endParaRPr lang="en-US" sz="35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187" t="24801" r="18663" b="13251"/>
          <a:stretch/>
        </p:blipFill>
        <p:spPr>
          <a:xfrm>
            <a:off x="4427984" y="1196752"/>
            <a:ext cx="4425642" cy="4351879"/>
          </a:xfrm>
          <a:prstGeom prst="rect">
            <a:avLst/>
          </a:prstGeom>
        </p:spPr>
      </p:pic>
    </p:spTree>
    <p:extLst>
      <p:ext uri="{BB962C8B-B14F-4D97-AF65-F5344CB8AC3E}">
        <p14:creationId xmlns:p14="http://schemas.microsoft.com/office/powerpoint/2010/main" val="2509559442"/>
      </p:ext>
    </p:extLst>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 – </a:t>
            </a:r>
            <a:r>
              <a:rPr lang="en-US" sz="4000" smtClean="0">
                <a:latin typeface="Arial" panose="020B0604020202020204" pitchFamily="34" charset="0"/>
                <a:cs typeface="Arial" panose="020B0604020202020204" pitchFamily="34" charset="0"/>
              </a:rPr>
              <a:t>Unit Test</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713</a:t>
            </a:r>
            <a:endParaRPr lang="en-GB" sz="1400" b="1" dirty="0">
              <a:latin typeface="Calibri" panose="020F0502020204030204" pitchFamily="34" charset="0"/>
            </a:endParaRPr>
          </a:p>
        </p:txBody>
      </p:sp>
      <p:sp>
        <p:nvSpPr>
          <p:cNvPr id="3" name="Rectangle 2"/>
          <p:cNvSpPr/>
          <p:nvPr/>
        </p:nvSpPr>
        <p:spPr>
          <a:xfrm>
            <a:off x="251520" y="1196752"/>
            <a:ext cx="8568952" cy="4878259"/>
          </a:xfrm>
          <a:prstGeom prst="rect">
            <a:avLst/>
          </a:prstGeom>
        </p:spPr>
        <p:txBody>
          <a:bodyPr wrap="square">
            <a:spAutoFit/>
          </a:bodyPr>
          <a:lstStyle/>
          <a:p>
            <a:pPr marL="0" lvl="1">
              <a:spcAft>
                <a:spcPts val="600"/>
              </a:spcAft>
              <a:buClr>
                <a:srgbClr val="C00000"/>
              </a:buClr>
              <a:tabLst>
                <a:tab pos="1379538" algn="l"/>
                <a:tab pos="3313113" algn="l"/>
                <a:tab pos="4916488" algn="l"/>
              </a:tabLst>
            </a:pPr>
            <a:r>
              <a:rPr lang="en-US" sz="3700" b="1" dirty="0" smtClean="0">
                <a:solidFill>
                  <a:srgbClr val="0070C0"/>
                </a:solidFill>
                <a:latin typeface="Arial" panose="020B0604020202020204" pitchFamily="34" charset="0"/>
                <a:cs typeface="Arial" panose="020B0604020202020204" pitchFamily="34" charset="0"/>
              </a:rPr>
              <a:t>Sample </a:t>
            </a:r>
            <a:r>
              <a:rPr lang="en-US" sz="3700" b="1" dirty="0">
                <a:solidFill>
                  <a:srgbClr val="0070C0"/>
                </a:solidFill>
                <a:latin typeface="Arial" panose="020B0604020202020204" pitchFamily="34" charset="0"/>
                <a:cs typeface="Arial" panose="020B0604020202020204" pitchFamily="34" charset="0"/>
              </a:rPr>
              <a:t>student </a:t>
            </a:r>
            <a:r>
              <a:rPr lang="en-US" sz="3700" b="1" dirty="0" smtClean="0">
                <a:solidFill>
                  <a:srgbClr val="0070C0"/>
                </a:solidFill>
                <a:latin typeface="Arial" panose="020B0604020202020204" pitchFamily="34" charset="0"/>
                <a:cs typeface="Arial" panose="020B0604020202020204" pitchFamily="34" charset="0"/>
              </a:rPr>
              <a:t>answer</a:t>
            </a:r>
          </a:p>
          <a:p>
            <a:pPr marL="569913" lvl="1" indent="-569913">
              <a:spcAft>
                <a:spcPts val="600"/>
              </a:spcAft>
              <a:buClr>
                <a:srgbClr val="C00000"/>
              </a:buClr>
              <a:buFont typeface="+mj-lt"/>
              <a:buAutoNum type="alphaLcPeriod"/>
              <a:tabLst>
                <a:tab pos="1379538" algn="l"/>
                <a:tab pos="3313113" algn="l"/>
                <a:tab pos="4916488" algn="l"/>
              </a:tabLst>
            </a:pPr>
            <a:r>
              <a:rPr lang="en-US" sz="3700" dirty="0" smtClean="0">
                <a:latin typeface="Arial" panose="020B0604020202020204" pitchFamily="34" charset="0"/>
                <a:cs typeface="Arial" panose="020B0604020202020204" pitchFamily="34" charset="0"/>
              </a:rPr>
              <a:t>Where </a:t>
            </a:r>
            <a:r>
              <a:rPr lang="en-US" sz="3700" dirty="0">
                <a:latin typeface="Arial" panose="020B0604020202020204" pitchFamily="34" charset="0"/>
                <a:cs typeface="Arial" panose="020B0604020202020204" pitchFamily="34" charset="0"/>
              </a:rPr>
              <a:t>the curve crosses the </a:t>
            </a:r>
            <a:r>
              <a:rPr lang="en-US" sz="3700" i="1" dirty="0" smtClean="0">
                <a:latin typeface="Arial" panose="020B0604020202020204" pitchFamily="34" charset="0"/>
                <a:cs typeface="Arial" panose="020B0604020202020204" pitchFamily="34" charset="0"/>
              </a:rPr>
              <a:t>y</a:t>
            </a:r>
            <a:r>
              <a:rPr lang="en-US" sz="3700" dirty="0" smtClean="0">
                <a:latin typeface="Arial" panose="020B0604020202020204" pitchFamily="34" charset="0"/>
                <a:cs typeface="Arial" panose="020B0604020202020204" pitchFamily="34" charset="0"/>
              </a:rPr>
              <a:t>-axis </a:t>
            </a:r>
            <a:r>
              <a:rPr lang="en-US" sz="3700" dirty="0">
                <a:latin typeface="Arial" panose="020B0604020202020204" pitchFamily="34" charset="0"/>
                <a:cs typeface="Arial" panose="020B0604020202020204" pitchFamily="34" charset="0"/>
              </a:rPr>
              <a:t>and the </a:t>
            </a:r>
            <a:r>
              <a:rPr lang="en-US" sz="3700" i="1" dirty="0" smtClean="0">
                <a:latin typeface="Arial" panose="020B0604020202020204" pitchFamily="34" charset="0"/>
                <a:cs typeface="Arial" panose="020B0604020202020204" pitchFamily="34" charset="0"/>
              </a:rPr>
              <a:t>x</a:t>
            </a:r>
            <a:r>
              <a:rPr lang="en-US" sz="3700" dirty="0" smtClean="0">
                <a:latin typeface="Arial" panose="020B0604020202020204" pitchFamily="34" charset="0"/>
                <a:cs typeface="Arial" panose="020B0604020202020204" pitchFamily="34" charset="0"/>
              </a:rPr>
              <a:t>-axis</a:t>
            </a:r>
            <a:r>
              <a:rPr lang="en-US" sz="3700" dirty="0">
                <a:latin typeface="Arial" panose="020B0604020202020204" pitchFamily="34" charset="0"/>
                <a:cs typeface="Arial" panose="020B0604020202020204" pitchFamily="34" charset="0"/>
              </a:rPr>
              <a:t>, and where the </a:t>
            </a:r>
            <a:r>
              <a:rPr lang="en-US" sz="3700" dirty="0" smtClean="0">
                <a:latin typeface="Arial" panose="020B0604020202020204" pitchFamily="34" charset="0"/>
                <a:cs typeface="Arial" panose="020B0604020202020204" pitchFamily="34" charset="0"/>
              </a:rPr>
              <a:t>minimum/maximum </a:t>
            </a:r>
            <a:r>
              <a:rPr lang="en-US" sz="3700" dirty="0">
                <a:latin typeface="Arial" panose="020B0604020202020204" pitchFamily="34" charset="0"/>
                <a:cs typeface="Arial" panose="020B0604020202020204" pitchFamily="34" charset="0"/>
              </a:rPr>
              <a:t>points are. </a:t>
            </a:r>
            <a:endParaRPr lang="en-US" sz="3700" dirty="0" smtClean="0">
              <a:latin typeface="Arial" panose="020B0604020202020204" pitchFamily="34" charset="0"/>
              <a:cs typeface="Arial" panose="020B0604020202020204" pitchFamily="34" charset="0"/>
            </a:endParaRPr>
          </a:p>
          <a:p>
            <a:pPr marL="569913" lvl="1" indent="-569913">
              <a:spcAft>
                <a:spcPts val="600"/>
              </a:spcAft>
              <a:buClr>
                <a:srgbClr val="C00000"/>
              </a:buClr>
              <a:buFont typeface="+mj-lt"/>
              <a:buAutoNum type="alphaLcPeriod"/>
              <a:tabLst>
                <a:tab pos="1379538" algn="l"/>
                <a:tab pos="3313113" algn="l"/>
                <a:tab pos="4916488" algn="l"/>
              </a:tabLst>
            </a:pPr>
            <a:r>
              <a:rPr lang="en-US" sz="3700" dirty="0" smtClean="0">
                <a:latin typeface="Arial" panose="020B0604020202020204" pitchFamily="34" charset="0"/>
                <a:cs typeface="Arial" panose="020B0604020202020204" pitchFamily="34" charset="0"/>
              </a:rPr>
              <a:t>The </a:t>
            </a:r>
            <a:r>
              <a:rPr lang="en-US" sz="3700" dirty="0">
                <a:latin typeface="Arial" panose="020B0604020202020204" pitchFamily="34" charset="0"/>
                <a:cs typeface="Arial" panose="020B0604020202020204" pitchFamily="34" charset="0"/>
              </a:rPr>
              <a:t>minimum </a:t>
            </a:r>
            <a:r>
              <a:rPr lang="en-US" sz="3700" dirty="0" smtClean="0">
                <a:latin typeface="Arial" panose="020B0604020202020204" pitchFamily="34" charset="0"/>
                <a:cs typeface="Arial" panose="020B0604020202020204" pitchFamily="34" charset="0"/>
              </a:rPr>
              <a:t>point.</a:t>
            </a:r>
          </a:p>
          <a:p>
            <a:pPr marL="569913" lvl="1" indent="-569913">
              <a:spcAft>
                <a:spcPts val="600"/>
              </a:spcAft>
              <a:buClr>
                <a:srgbClr val="C00000"/>
              </a:buClr>
              <a:buFont typeface="+mj-lt"/>
              <a:buAutoNum type="alphaLcPeriod"/>
              <a:tabLst>
                <a:tab pos="1379538" algn="l"/>
                <a:tab pos="3313113" algn="l"/>
                <a:tab pos="4916488" algn="l"/>
              </a:tabLst>
            </a:pPr>
            <a:r>
              <a:rPr lang="en-US" sz="3700" dirty="0" smtClean="0">
                <a:latin typeface="Arial" panose="020B0604020202020204" pitchFamily="34" charset="0"/>
                <a:cs typeface="Arial" panose="020B0604020202020204" pitchFamily="34" charset="0"/>
              </a:rPr>
              <a:t>The </a:t>
            </a:r>
            <a:r>
              <a:rPr lang="en-US" sz="3700" dirty="0">
                <a:latin typeface="Arial" panose="020B0604020202020204" pitchFamily="34" charset="0"/>
                <a:cs typeface="Arial" panose="020B0604020202020204" pitchFamily="34" charset="0"/>
              </a:rPr>
              <a:t>student could label the axes with an approximate scale to help count the number of units to be moved.</a:t>
            </a:r>
            <a:endParaRPr lang="en-US" sz="37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2519951"/>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19.1 – </a:t>
            </a:r>
            <a:r>
              <a:rPr lang="en-US" sz="4000" dirty="0" smtClean="0">
                <a:latin typeface="Arial" panose="020B0604020202020204" pitchFamily="34" charset="0"/>
                <a:cs typeface="Arial" panose="020B0604020202020204" pitchFamily="34" charset="0"/>
              </a:rPr>
              <a:t>Direct Proportion</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707</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8568952" cy="4831707"/>
              </a:xfrm>
              <a:prstGeom prst="rect">
                <a:avLst/>
              </a:prstGeom>
            </p:spPr>
            <p:txBody>
              <a:bodyPr wrap="square">
                <a:spAutoFit/>
              </a:bodyPr>
              <a:lstStyle/>
              <a:p>
                <a:pPr marL="693738" indent="-693738">
                  <a:spcAft>
                    <a:spcPts val="0"/>
                  </a:spcAft>
                  <a:buClr>
                    <a:srgbClr val="C00000"/>
                  </a:buClr>
                  <a:buFont typeface="+mj-lt"/>
                  <a:buAutoNum type="arabicPeriod" startAt="3"/>
                  <a:tabLst>
                    <a:tab pos="1422400" algn="l"/>
                    <a:tab pos="3995738" algn="l"/>
                    <a:tab pos="5199063" algn="l"/>
                    <a:tab pos="6062663" algn="l"/>
                  </a:tabLst>
                </a:pPr>
                <a:r>
                  <a:rPr lang="en-US" sz="4200" dirty="0" smtClean="0">
                    <a:solidFill>
                      <a:srgbClr val="C00000"/>
                    </a:solidFill>
                    <a:latin typeface="Arial" panose="020B0604020202020204" pitchFamily="34" charset="0"/>
                    <a:cs typeface="Arial" panose="020B0604020202020204" pitchFamily="34" charset="0"/>
                  </a:rPr>
                  <a:t>a.</a:t>
                </a:r>
                <a:r>
                  <a:rPr lang="en-US" sz="4200" dirty="0" smtClean="0">
                    <a:latin typeface="Arial" panose="020B0604020202020204" pitchFamily="34" charset="0"/>
                    <a:cs typeface="Arial" panose="020B0604020202020204" pitchFamily="34" charset="0"/>
                  </a:rPr>
                  <a:t> </a:t>
                </a:r>
                <a:r>
                  <a:rPr lang="es-ES" sz="4200" i="1" dirty="0" smtClean="0">
                    <a:latin typeface="Arial" panose="020B0604020202020204" pitchFamily="34" charset="0"/>
                    <a:cs typeface="Arial" panose="020B0604020202020204" pitchFamily="34" charset="0"/>
                  </a:rPr>
                  <a:t>y</a:t>
                </a:r>
                <a:r>
                  <a:rPr lang="es-ES" sz="4200" dirty="0" smtClean="0">
                    <a:latin typeface="Arial" panose="020B0604020202020204" pitchFamily="34" charset="0"/>
                    <a:cs typeface="Arial" panose="020B0604020202020204" pitchFamily="34" charset="0"/>
                  </a:rPr>
                  <a:t> </a:t>
                </a:r>
                <a:r>
                  <a:rPr lang="es-ES" sz="4200" dirty="0">
                    <a:latin typeface="Arial" panose="020B0604020202020204" pitchFamily="34" charset="0"/>
                    <a:cs typeface="Arial" panose="020B0604020202020204" pitchFamily="34" charset="0"/>
                  </a:rPr>
                  <a:t>= </a:t>
                </a:r>
                <a:r>
                  <a:rPr lang="es-ES" sz="4200" dirty="0" smtClean="0">
                    <a:latin typeface="Arial" panose="020B0604020202020204" pitchFamily="34" charset="0"/>
                    <a:cs typeface="Arial" panose="020B0604020202020204" pitchFamily="34" charset="0"/>
                  </a:rPr>
                  <a:t>5x 	</a:t>
                </a:r>
                <a:r>
                  <a:rPr lang="es-ES" sz="4200" dirty="0" smtClean="0">
                    <a:solidFill>
                      <a:srgbClr val="C00000"/>
                    </a:solidFill>
                    <a:latin typeface="Arial" panose="020B0604020202020204" pitchFamily="34" charset="0"/>
                    <a:cs typeface="Arial" panose="020B0604020202020204" pitchFamily="34" charset="0"/>
                  </a:rPr>
                  <a:t>b.</a:t>
                </a:r>
                <a:r>
                  <a:rPr lang="es-ES" sz="4200" dirty="0" smtClean="0">
                    <a:latin typeface="Arial" panose="020B0604020202020204" pitchFamily="34" charset="0"/>
                    <a:cs typeface="Arial" panose="020B0604020202020204" pitchFamily="34" charset="0"/>
                  </a:rPr>
                  <a:t> </a:t>
                </a:r>
                <a:r>
                  <a:rPr lang="es-ES" sz="4200" i="1" dirty="0" smtClean="0">
                    <a:latin typeface="Arial" panose="020B0604020202020204" pitchFamily="34" charset="0"/>
                    <a:cs typeface="Arial" panose="020B0604020202020204" pitchFamily="34" charset="0"/>
                  </a:rPr>
                  <a:t>y</a:t>
                </a:r>
                <a:r>
                  <a:rPr lang="es-ES" sz="4200" dirty="0" smtClean="0">
                    <a:latin typeface="Arial" panose="020B0604020202020204" pitchFamily="34" charset="0"/>
                    <a:cs typeface="Arial" panose="020B0604020202020204" pitchFamily="34" charset="0"/>
                  </a:rPr>
                  <a:t> </a:t>
                </a:r>
                <a:r>
                  <a:rPr lang="es-ES" sz="4200" dirty="0">
                    <a:latin typeface="Arial" panose="020B0604020202020204" pitchFamily="34" charset="0"/>
                    <a:cs typeface="Arial" panose="020B0604020202020204" pitchFamily="34" charset="0"/>
                  </a:rPr>
                  <a:t>= 50 </a:t>
                </a:r>
                <a:r>
                  <a:rPr lang="es-ES" sz="4200" dirty="0" smtClean="0">
                    <a:latin typeface="Arial" panose="020B0604020202020204" pitchFamily="34" charset="0"/>
                    <a:cs typeface="Arial" panose="020B0604020202020204" pitchFamily="34" charset="0"/>
                  </a:rPr>
                  <a:t>	</a:t>
                </a:r>
                <a:br>
                  <a:rPr lang="es-ES" sz="4200" dirty="0" smtClean="0">
                    <a:latin typeface="Arial" panose="020B0604020202020204" pitchFamily="34" charset="0"/>
                    <a:cs typeface="Arial" panose="020B0604020202020204" pitchFamily="34" charset="0"/>
                  </a:rPr>
                </a:br>
                <a:r>
                  <a:rPr lang="es-ES" sz="4200" dirty="0" smtClean="0">
                    <a:solidFill>
                      <a:srgbClr val="C00000"/>
                    </a:solidFill>
                    <a:latin typeface="Arial" panose="020B0604020202020204" pitchFamily="34" charset="0"/>
                    <a:cs typeface="Arial" panose="020B0604020202020204" pitchFamily="34" charset="0"/>
                  </a:rPr>
                  <a:t>c.</a:t>
                </a:r>
                <a:r>
                  <a:rPr lang="es-ES" sz="4200" dirty="0" smtClean="0">
                    <a:latin typeface="Arial" panose="020B0604020202020204" pitchFamily="34" charset="0"/>
                    <a:cs typeface="Arial" panose="020B0604020202020204" pitchFamily="34" charset="0"/>
                  </a:rPr>
                  <a:t> </a:t>
                </a:r>
                <a:r>
                  <a:rPr lang="es-ES" sz="4200" i="1" dirty="0" smtClean="0">
                    <a:latin typeface="Arial" panose="020B0604020202020204" pitchFamily="34" charset="0"/>
                    <a:cs typeface="Arial" panose="020B0604020202020204" pitchFamily="34" charset="0"/>
                  </a:rPr>
                  <a:t>x</a:t>
                </a:r>
                <a:r>
                  <a:rPr lang="es-ES" sz="4200" dirty="0" smtClean="0">
                    <a:latin typeface="Arial" panose="020B0604020202020204" pitchFamily="34" charset="0"/>
                    <a:cs typeface="Arial" panose="020B0604020202020204" pitchFamily="34" charset="0"/>
                  </a:rPr>
                  <a:t> = 13</a:t>
                </a:r>
              </a:p>
              <a:p>
                <a:pPr marL="693738" indent="-693738">
                  <a:spcAft>
                    <a:spcPts val="0"/>
                  </a:spcAft>
                  <a:buClr>
                    <a:srgbClr val="C00000"/>
                  </a:buClr>
                  <a:buFont typeface="+mj-lt"/>
                  <a:buAutoNum type="arabicPeriod" startAt="3"/>
                  <a:tabLst>
                    <a:tab pos="1422400" algn="l"/>
                    <a:tab pos="3995738" algn="l"/>
                    <a:tab pos="5199063" algn="l"/>
                    <a:tab pos="6062663" algn="l"/>
                  </a:tabLst>
                </a:pPr>
                <a:r>
                  <a:rPr lang="es-ES" sz="4200" dirty="0" smtClean="0">
                    <a:solidFill>
                      <a:srgbClr val="C00000"/>
                    </a:solidFill>
                    <a:latin typeface="Arial" panose="020B0604020202020204" pitchFamily="34" charset="0"/>
                    <a:cs typeface="Arial" panose="020B0604020202020204" pitchFamily="34" charset="0"/>
                  </a:rPr>
                  <a:t>a.</a:t>
                </a:r>
                <a:r>
                  <a:rPr lang="es-ES" sz="4200" i="1" dirty="0" smtClean="0">
                    <a:latin typeface="Arial" panose="020B0604020202020204" pitchFamily="34" charset="0"/>
                    <a:cs typeface="Arial" panose="020B0604020202020204" pitchFamily="34" charset="0"/>
                  </a:rPr>
                  <a:t> y</a:t>
                </a:r>
                <a:r>
                  <a:rPr lang="es-ES" sz="4200" dirty="0" smtClean="0">
                    <a:latin typeface="Arial" panose="020B0604020202020204" pitchFamily="34" charset="0"/>
                    <a:cs typeface="Arial" panose="020B0604020202020204" pitchFamily="34" charset="0"/>
                  </a:rPr>
                  <a:t> </a:t>
                </a:r>
                <a:r>
                  <a:rPr lang="es-ES" sz="4200" dirty="0">
                    <a:latin typeface="Arial" panose="020B0604020202020204" pitchFamily="34" charset="0"/>
                    <a:cs typeface="Arial" panose="020B0604020202020204" pitchFamily="34" charset="0"/>
                  </a:rPr>
                  <a:t>= </a:t>
                </a:r>
                <a:r>
                  <a:rPr lang="es-ES" sz="4200" dirty="0" smtClean="0">
                    <a:latin typeface="Arial" panose="020B0604020202020204" pitchFamily="34" charset="0"/>
                    <a:cs typeface="Arial" panose="020B0604020202020204" pitchFamily="34" charset="0"/>
                  </a:rPr>
                  <a:t>6.5</a:t>
                </a:r>
                <a:r>
                  <a:rPr lang="es-ES" sz="4200" i="1" dirty="0" smtClean="0">
                    <a:latin typeface="Arial" panose="020B0604020202020204" pitchFamily="34" charset="0"/>
                    <a:cs typeface="Arial" panose="020B0604020202020204" pitchFamily="34" charset="0"/>
                  </a:rPr>
                  <a:t>x</a:t>
                </a:r>
                <a:r>
                  <a:rPr lang="es-ES" sz="4200" dirty="0" smtClean="0">
                    <a:latin typeface="Arial" panose="020B0604020202020204" pitchFamily="34" charset="0"/>
                    <a:cs typeface="Arial" panose="020B0604020202020204" pitchFamily="34" charset="0"/>
                  </a:rPr>
                  <a:t> 	</a:t>
                </a:r>
                <a:r>
                  <a:rPr lang="es-ES" sz="4200" dirty="0" smtClean="0">
                    <a:solidFill>
                      <a:srgbClr val="C00000"/>
                    </a:solidFill>
                    <a:latin typeface="Arial" panose="020B0604020202020204" pitchFamily="34" charset="0"/>
                    <a:cs typeface="Arial" panose="020B0604020202020204" pitchFamily="34" charset="0"/>
                  </a:rPr>
                  <a:t>b.</a:t>
                </a:r>
                <a:r>
                  <a:rPr lang="es-ES" sz="4200" dirty="0" smtClean="0">
                    <a:latin typeface="Arial" panose="020B0604020202020204" pitchFamily="34" charset="0"/>
                    <a:cs typeface="Arial" panose="020B0604020202020204" pitchFamily="34" charset="0"/>
                  </a:rPr>
                  <a:t> </a:t>
                </a:r>
                <a:r>
                  <a:rPr lang="es-ES" sz="4200" i="1" dirty="0">
                    <a:latin typeface="Arial" panose="020B0604020202020204" pitchFamily="34" charset="0"/>
                    <a:cs typeface="Arial" panose="020B0604020202020204" pitchFamily="34" charset="0"/>
                  </a:rPr>
                  <a:t>y</a:t>
                </a:r>
                <a:r>
                  <a:rPr lang="es-ES" sz="4200" dirty="0">
                    <a:latin typeface="Arial" panose="020B0604020202020204" pitchFamily="34" charset="0"/>
                    <a:cs typeface="Arial" panose="020B0604020202020204" pitchFamily="34" charset="0"/>
                  </a:rPr>
                  <a:t> = 91 </a:t>
                </a:r>
                <a:r>
                  <a:rPr lang="es-ES" sz="4200" dirty="0" smtClean="0">
                    <a:latin typeface="Arial" panose="020B0604020202020204" pitchFamily="34" charset="0"/>
                    <a:cs typeface="Arial" panose="020B0604020202020204" pitchFamily="34" charset="0"/>
                  </a:rPr>
                  <a:t>	</a:t>
                </a:r>
                <a:br>
                  <a:rPr lang="es-ES" sz="4200" dirty="0" smtClean="0">
                    <a:latin typeface="Arial" panose="020B0604020202020204" pitchFamily="34" charset="0"/>
                    <a:cs typeface="Arial" panose="020B0604020202020204" pitchFamily="34" charset="0"/>
                  </a:rPr>
                </a:br>
                <a:r>
                  <a:rPr lang="es-ES" sz="4200" dirty="0" smtClean="0">
                    <a:solidFill>
                      <a:srgbClr val="C00000"/>
                    </a:solidFill>
                    <a:latin typeface="Arial" panose="020B0604020202020204" pitchFamily="34" charset="0"/>
                    <a:cs typeface="Arial" panose="020B0604020202020204" pitchFamily="34" charset="0"/>
                  </a:rPr>
                  <a:t>c.</a:t>
                </a:r>
                <a:r>
                  <a:rPr lang="es-ES" sz="4200" dirty="0" smtClean="0">
                    <a:latin typeface="Arial" panose="020B0604020202020204" pitchFamily="34" charset="0"/>
                    <a:cs typeface="Arial" panose="020B0604020202020204" pitchFamily="34" charset="0"/>
                  </a:rPr>
                  <a:t> </a:t>
                </a:r>
                <a:r>
                  <a:rPr lang="es-ES" sz="4200" i="1" dirty="0" smtClean="0">
                    <a:latin typeface="Arial" panose="020B0604020202020204" pitchFamily="34" charset="0"/>
                    <a:cs typeface="Arial" panose="020B0604020202020204" pitchFamily="34" charset="0"/>
                  </a:rPr>
                  <a:t>x</a:t>
                </a:r>
                <a:r>
                  <a:rPr lang="es-ES" sz="4200" dirty="0" smtClean="0">
                    <a:latin typeface="Arial" panose="020B0604020202020204" pitchFamily="34" charset="0"/>
                    <a:cs typeface="Arial" panose="020B0604020202020204" pitchFamily="34" charset="0"/>
                  </a:rPr>
                  <a:t> = 22</a:t>
                </a:r>
              </a:p>
              <a:p>
                <a:pPr marL="693738" indent="-693738">
                  <a:spcAft>
                    <a:spcPts val="0"/>
                  </a:spcAft>
                  <a:buClr>
                    <a:srgbClr val="C00000"/>
                  </a:buClr>
                  <a:buFont typeface="+mj-lt"/>
                  <a:buAutoNum type="arabicPeriod" startAt="3"/>
                  <a:tabLst>
                    <a:tab pos="1422400" algn="l"/>
                    <a:tab pos="3995738" algn="l"/>
                    <a:tab pos="5199063" algn="l"/>
                    <a:tab pos="6062663" algn="l"/>
                  </a:tabLst>
                </a:pPr>
                <a:r>
                  <a:rPr lang="es-ES" sz="4200" dirty="0">
                    <a:solidFill>
                      <a:srgbClr val="C00000"/>
                    </a:solidFill>
                    <a:latin typeface="Arial" panose="020B0604020202020204" pitchFamily="34" charset="0"/>
                    <a:cs typeface="Arial" panose="020B0604020202020204" pitchFamily="34" charset="0"/>
                  </a:rPr>
                  <a:t>a. </a:t>
                </a:r>
                <a:r>
                  <a:rPr lang="es-ES" sz="4200" i="1" dirty="0" smtClean="0">
                    <a:latin typeface="Arial" panose="020B0604020202020204" pitchFamily="34" charset="0"/>
                    <a:cs typeface="Arial" panose="020B0604020202020204" pitchFamily="34" charset="0"/>
                  </a:rPr>
                  <a:t>x</a:t>
                </a:r>
                <a:r>
                  <a:rPr lang="es-ES" sz="4200" dirty="0" smtClean="0">
                    <a:latin typeface="Arial" panose="020B0604020202020204" pitchFamily="34" charset="0"/>
                    <a:cs typeface="Arial" panose="020B0604020202020204" pitchFamily="34" charset="0"/>
                  </a:rPr>
                  <a:t> </a:t>
                </a:r>
                <a:r>
                  <a:rPr lang="es-ES" sz="4200" dirty="0">
                    <a:latin typeface="Arial" panose="020B0604020202020204" pitchFamily="34" charset="0"/>
                    <a:cs typeface="Arial" panose="020B0604020202020204" pitchFamily="34" charset="0"/>
                  </a:rPr>
                  <a:t>= 5 </a:t>
                </a:r>
                <a:r>
                  <a:rPr lang="es-ES" sz="4200" dirty="0" smtClean="0">
                    <a:latin typeface="Arial" panose="020B0604020202020204" pitchFamily="34" charset="0"/>
                    <a:cs typeface="Arial" panose="020B0604020202020204" pitchFamily="34" charset="0"/>
                  </a:rPr>
                  <a:t>	</a:t>
                </a:r>
                <a:r>
                  <a:rPr lang="es-ES" sz="4200" dirty="0" smtClean="0">
                    <a:solidFill>
                      <a:srgbClr val="C00000"/>
                    </a:solidFill>
                    <a:latin typeface="Arial" panose="020B0604020202020204" pitchFamily="34" charset="0"/>
                    <a:cs typeface="Arial" panose="020B0604020202020204" pitchFamily="34" charset="0"/>
                  </a:rPr>
                  <a:t>b.</a:t>
                </a:r>
                <a:r>
                  <a:rPr lang="es-ES" sz="4200" dirty="0" smtClean="0">
                    <a:latin typeface="Arial" panose="020B0604020202020204" pitchFamily="34" charset="0"/>
                    <a:cs typeface="Arial" panose="020B0604020202020204" pitchFamily="34" charset="0"/>
                  </a:rPr>
                  <a:t> </a:t>
                </a:r>
                <a:r>
                  <a:rPr lang="es-ES" sz="4200" i="1" dirty="0" smtClean="0">
                    <a:latin typeface="Arial" panose="020B0604020202020204" pitchFamily="34" charset="0"/>
                    <a:cs typeface="Arial" panose="020B0604020202020204" pitchFamily="34" charset="0"/>
                  </a:rPr>
                  <a:t>x</a:t>
                </a:r>
                <a:r>
                  <a:rPr lang="es-ES" sz="4200" dirty="0" smtClean="0">
                    <a:latin typeface="Arial" panose="020B0604020202020204" pitchFamily="34" charset="0"/>
                    <a:cs typeface="Arial" panose="020B0604020202020204" pitchFamily="34" charset="0"/>
                  </a:rPr>
                  <a:t> </a:t>
                </a:r>
                <a:r>
                  <a:rPr lang="es-ES" sz="4200" dirty="0">
                    <a:latin typeface="Arial" panose="020B0604020202020204" pitchFamily="34" charset="0"/>
                    <a:cs typeface="Arial" panose="020B0604020202020204" pitchFamily="34" charset="0"/>
                  </a:rPr>
                  <a:t>= 10.1 (1 </a:t>
                </a:r>
                <a:r>
                  <a:rPr lang="es-ES" sz="4200" dirty="0" err="1" smtClean="0">
                    <a:latin typeface="Arial" panose="020B0604020202020204" pitchFamily="34" charset="0"/>
                    <a:cs typeface="Arial" panose="020B0604020202020204" pitchFamily="34" charset="0"/>
                  </a:rPr>
                  <a:t>d.p.</a:t>
                </a:r>
                <a:r>
                  <a:rPr lang="es-ES" sz="4200" dirty="0" smtClean="0">
                    <a:latin typeface="Arial" panose="020B0604020202020204" pitchFamily="34" charset="0"/>
                    <a:cs typeface="Arial" panose="020B0604020202020204" pitchFamily="34" charset="0"/>
                  </a:rPr>
                  <a:t>)</a:t>
                </a:r>
                <a:br>
                  <a:rPr lang="es-ES" sz="4200" dirty="0" smtClean="0">
                    <a:latin typeface="Arial" panose="020B0604020202020204" pitchFamily="34" charset="0"/>
                    <a:cs typeface="Arial" panose="020B0604020202020204" pitchFamily="34" charset="0"/>
                  </a:rPr>
                </a:br>
                <a:r>
                  <a:rPr lang="es-ES" sz="4200" dirty="0" smtClean="0">
                    <a:solidFill>
                      <a:srgbClr val="C00000"/>
                    </a:solidFill>
                    <a:latin typeface="Arial" panose="020B0604020202020204" pitchFamily="34" charset="0"/>
                    <a:cs typeface="Arial" panose="020B0604020202020204" pitchFamily="34" charset="0"/>
                  </a:rPr>
                  <a:t>c.</a:t>
                </a:r>
                <a:r>
                  <a:rPr lang="es-ES" sz="4200" dirty="0" smtClean="0">
                    <a:latin typeface="Arial" panose="020B0604020202020204" pitchFamily="34" charset="0"/>
                    <a:cs typeface="Arial" panose="020B0604020202020204" pitchFamily="34" charset="0"/>
                  </a:rPr>
                  <a:t> </a:t>
                </a:r>
                <a:r>
                  <a:rPr lang="es-ES" sz="4200" i="1" dirty="0" smtClean="0">
                    <a:latin typeface="Arial" panose="020B0604020202020204" pitchFamily="34" charset="0"/>
                    <a:cs typeface="Arial" panose="020B0604020202020204" pitchFamily="34" charset="0"/>
                  </a:rPr>
                  <a:t>x</a:t>
                </a:r>
                <a:r>
                  <a:rPr lang="es-ES" sz="4200" dirty="0" smtClean="0">
                    <a:latin typeface="Arial" panose="020B0604020202020204" pitchFamily="34" charset="0"/>
                    <a:cs typeface="Arial" panose="020B0604020202020204" pitchFamily="34" charset="0"/>
                  </a:rPr>
                  <a:t> </a:t>
                </a:r>
                <a:r>
                  <a:rPr lang="es-ES" sz="4200" dirty="0">
                    <a:latin typeface="Arial" panose="020B0604020202020204" pitchFamily="34" charset="0"/>
                    <a:cs typeface="Arial" panose="020B0604020202020204" pitchFamily="34" charset="0"/>
                  </a:rPr>
                  <a:t>= </a:t>
                </a:r>
                <a:r>
                  <a:rPr lang="es-ES" sz="4200" dirty="0" smtClean="0">
                    <a:latin typeface="Arial" panose="020B0604020202020204" pitchFamily="34" charset="0"/>
                    <a:cs typeface="Arial" panose="020B0604020202020204" pitchFamily="34" charset="0"/>
                  </a:rPr>
                  <a:t>8.125</a:t>
                </a:r>
              </a:p>
              <a:p>
                <a:pPr marL="693738" indent="-693738">
                  <a:spcAft>
                    <a:spcPts val="0"/>
                  </a:spcAft>
                  <a:buClr>
                    <a:srgbClr val="C00000"/>
                  </a:buClr>
                  <a:buFont typeface="+mj-lt"/>
                  <a:buAutoNum type="arabicPeriod" startAt="3"/>
                  <a:tabLst>
                    <a:tab pos="1422400" algn="l"/>
                    <a:tab pos="3995738" algn="l"/>
                    <a:tab pos="5199063" algn="l"/>
                    <a:tab pos="6062663" algn="l"/>
                  </a:tabLst>
                </a:pPr>
                <a:r>
                  <a:rPr lang="es-ES" sz="4200" dirty="0" smtClean="0">
                    <a:solidFill>
                      <a:srgbClr val="C00000"/>
                    </a:solidFill>
                    <a:latin typeface="Arial" panose="020B0604020202020204" pitchFamily="34" charset="0"/>
                    <a:cs typeface="Arial" panose="020B0604020202020204" pitchFamily="34" charset="0"/>
                  </a:rPr>
                  <a:t>a.</a:t>
                </a:r>
                <a:r>
                  <a:rPr lang="es-ES" sz="4200" dirty="0" smtClean="0">
                    <a:latin typeface="Arial" panose="020B0604020202020204" pitchFamily="34" charset="0"/>
                    <a:cs typeface="Arial" panose="020B0604020202020204" pitchFamily="34" charset="0"/>
                  </a:rPr>
                  <a:t> </a:t>
                </a:r>
                <a:r>
                  <a:rPr lang="es-ES" sz="4200" i="1" dirty="0" smtClean="0">
                    <a:latin typeface="Arial" panose="020B0604020202020204" pitchFamily="34" charset="0"/>
                    <a:cs typeface="Arial" panose="020B0604020202020204" pitchFamily="34" charset="0"/>
                  </a:rPr>
                  <a:t>y</a:t>
                </a:r>
                <a:r>
                  <a:rPr lang="es-ES" sz="4200" dirty="0" smtClean="0">
                    <a:latin typeface="Arial" panose="020B0604020202020204" pitchFamily="34" charset="0"/>
                    <a:cs typeface="Arial" panose="020B0604020202020204" pitchFamily="34" charset="0"/>
                  </a:rPr>
                  <a:t> </a:t>
                </a:r>
                <a:r>
                  <a:rPr lang="es-ES" sz="4200" dirty="0">
                    <a:latin typeface="Arial" panose="020B0604020202020204" pitchFamily="34" charset="0"/>
                    <a:cs typeface="Arial" panose="020B0604020202020204" pitchFamily="34" charset="0"/>
                  </a:rPr>
                  <a:t>= </a:t>
                </a:r>
                <a14:m>
                  <m:oMath xmlns:m="http://schemas.openxmlformats.org/officeDocument/2006/math">
                    <m:f>
                      <m:fPr>
                        <m:ctrlPr>
                          <a:rPr lang="en-US" sz="4200" i="1">
                            <a:latin typeface="Cambria Math" panose="02040503050406030204" pitchFamily="18" charset="0"/>
                            <a:cs typeface="Arial" panose="020B0604020202020204" pitchFamily="34" charset="0"/>
                          </a:rPr>
                        </m:ctrlPr>
                      </m:fPr>
                      <m:num>
                        <m:r>
                          <m:rPr>
                            <m:sty m:val="p"/>
                          </m:rPr>
                          <a:rPr lang="en-US" sz="4200" b="0" i="0" smtClean="0">
                            <a:latin typeface="Cambria Math" panose="02040503050406030204" pitchFamily="18" charset="0"/>
                            <a:cs typeface="Arial" panose="020B0604020202020204" pitchFamily="34" charset="0"/>
                          </a:rPr>
                          <m:t>x</m:t>
                        </m:r>
                      </m:num>
                      <m:den>
                        <m:r>
                          <a:rPr lang="en-US" sz="4200" b="0" i="0" smtClean="0">
                            <a:latin typeface="Cambria Math" panose="02040503050406030204" pitchFamily="18" charset="0"/>
                            <a:cs typeface="Arial" panose="020B0604020202020204" pitchFamily="34" charset="0"/>
                          </a:rPr>
                          <m:t>60</m:t>
                        </m:r>
                      </m:den>
                    </m:f>
                  </m:oMath>
                </a14:m>
                <a:r>
                  <a:rPr lang="es-ES" sz="4200" dirty="0">
                    <a:latin typeface="Arial" panose="020B0604020202020204" pitchFamily="34" charset="0"/>
                    <a:cs typeface="Arial" panose="020B0604020202020204" pitchFamily="34" charset="0"/>
                  </a:rPr>
                  <a:t> </a:t>
                </a:r>
                <a:r>
                  <a:rPr lang="es-ES" sz="4200" dirty="0" smtClean="0">
                    <a:latin typeface="Arial" panose="020B0604020202020204" pitchFamily="34" charset="0"/>
                    <a:cs typeface="Arial" panose="020B0604020202020204" pitchFamily="34" charset="0"/>
                  </a:rPr>
                  <a:t>	</a:t>
                </a:r>
                <a:r>
                  <a:rPr lang="es-ES" sz="4200" dirty="0" smtClean="0">
                    <a:solidFill>
                      <a:srgbClr val="C00000"/>
                    </a:solidFill>
                    <a:latin typeface="Arial" panose="020B0604020202020204" pitchFamily="34" charset="0"/>
                    <a:cs typeface="Arial" panose="020B0604020202020204" pitchFamily="34" charset="0"/>
                  </a:rPr>
                  <a:t>b.</a:t>
                </a:r>
                <a:r>
                  <a:rPr lang="es-ES" sz="4200" dirty="0" smtClean="0">
                    <a:latin typeface="Arial" panose="020B0604020202020204" pitchFamily="34" charset="0"/>
                    <a:cs typeface="Arial" panose="020B0604020202020204" pitchFamily="34" charset="0"/>
                  </a:rPr>
                  <a:t> </a:t>
                </a:r>
                <a:r>
                  <a:rPr lang="es-ES" sz="4200" i="1" dirty="0" smtClean="0">
                    <a:latin typeface="Arial" panose="020B0604020202020204" pitchFamily="34" charset="0"/>
                    <a:cs typeface="Arial" panose="020B0604020202020204" pitchFamily="34" charset="0"/>
                  </a:rPr>
                  <a:t>y </a:t>
                </a:r>
                <a:r>
                  <a:rPr lang="es-ES" sz="4200" dirty="0" smtClean="0">
                    <a:latin typeface="Arial" panose="020B0604020202020204" pitchFamily="34" charset="0"/>
                    <a:cs typeface="Arial" panose="020B0604020202020204" pitchFamily="34" charset="0"/>
                  </a:rPr>
                  <a:t>= 9</a:t>
                </a:r>
                <a:endParaRPr lang="en-US" sz="4200" dirty="0">
                  <a:solidFill>
                    <a:srgbClr val="C00000"/>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8568952" cy="4831707"/>
              </a:xfrm>
              <a:prstGeom prst="rect">
                <a:avLst/>
              </a:prstGeom>
              <a:blipFill rotWithShape="0">
                <a:blip r:embed="rId4"/>
                <a:stretch>
                  <a:fillRect l="-2489" t="-2522" r="-2205" b="-1639"/>
                </a:stretch>
              </a:blipFill>
            </p:spPr>
            <p:txBody>
              <a:bodyPr/>
              <a:lstStyle/>
              <a:p>
                <a:r>
                  <a:rPr lang="en-US">
                    <a:noFill/>
                  </a:rPr>
                  <a:t> </a:t>
                </a:r>
              </a:p>
            </p:txBody>
          </p:sp>
        </mc:Fallback>
      </mc:AlternateContent>
    </p:spTree>
    <p:extLst>
      <p:ext uri="{BB962C8B-B14F-4D97-AF65-F5344CB8AC3E}">
        <p14:creationId xmlns:p14="http://schemas.microsoft.com/office/powerpoint/2010/main" val="1980415086"/>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19.2 – More </a:t>
            </a:r>
            <a:r>
              <a:rPr lang="en-US" sz="4000" dirty="0" smtClean="0">
                <a:latin typeface="Arial" panose="020B0604020202020204" pitchFamily="34" charset="0"/>
                <a:cs typeface="Arial" panose="020B0604020202020204" pitchFamily="34" charset="0"/>
              </a:rPr>
              <a:t>Direct Proportion</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707</a:t>
            </a:r>
            <a:endParaRPr lang="en-GB" sz="1400" b="1" dirty="0">
              <a:latin typeface="Calibri" panose="020F0502020204030204" pitchFamily="34" charset="0"/>
            </a:endParaRPr>
          </a:p>
        </p:txBody>
      </p:sp>
      <p:sp>
        <p:nvSpPr>
          <p:cNvPr id="3" name="Rectangle 2"/>
          <p:cNvSpPr/>
          <p:nvPr/>
        </p:nvSpPr>
        <p:spPr>
          <a:xfrm>
            <a:off x="251520" y="1196752"/>
            <a:ext cx="8568952" cy="5262979"/>
          </a:xfrm>
          <a:prstGeom prst="rect">
            <a:avLst/>
          </a:prstGeom>
        </p:spPr>
        <p:txBody>
          <a:bodyPr wrap="square">
            <a:spAutoFit/>
          </a:bodyPr>
          <a:lstStyle/>
          <a:p>
            <a:pPr marL="742950" indent="-742950">
              <a:spcAft>
                <a:spcPts val="0"/>
              </a:spcAft>
              <a:buClr>
                <a:srgbClr val="C00000"/>
              </a:buClr>
              <a:buFont typeface="+mj-lt"/>
              <a:buAutoNum type="arabicPeriod"/>
              <a:tabLst>
                <a:tab pos="1422400" algn="l"/>
                <a:tab pos="3995738" algn="l"/>
                <a:tab pos="5199063" algn="l"/>
                <a:tab pos="6062663" algn="l"/>
              </a:tabLst>
            </a:pPr>
            <a:r>
              <a:rPr lang="es-ES" sz="4200" i="1" dirty="0" smtClean="0">
                <a:latin typeface="Arial" panose="020B0604020202020204" pitchFamily="34" charset="0"/>
                <a:cs typeface="Arial" panose="020B0604020202020204" pitchFamily="34" charset="0"/>
              </a:rPr>
              <a:t>k</a:t>
            </a:r>
            <a:r>
              <a:rPr lang="es-ES" sz="4200" dirty="0" smtClean="0">
                <a:latin typeface="Arial" panose="020B0604020202020204" pitchFamily="34" charset="0"/>
                <a:cs typeface="Arial" panose="020B0604020202020204" pitchFamily="34" charset="0"/>
              </a:rPr>
              <a:t> </a:t>
            </a:r>
            <a:r>
              <a:rPr lang="es-ES" sz="4200" dirty="0">
                <a:latin typeface="Arial" panose="020B0604020202020204" pitchFamily="34" charset="0"/>
                <a:cs typeface="Arial" panose="020B0604020202020204" pitchFamily="34" charset="0"/>
              </a:rPr>
              <a:t>= </a:t>
            </a:r>
            <a:r>
              <a:rPr lang="es-ES" sz="4200" dirty="0" smtClean="0">
                <a:latin typeface="Arial" panose="020B0604020202020204" pitchFamily="34" charset="0"/>
                <a:cs typeface="Arial" panose="020B0604020202020204" pitchFamily="34" charset="0"/>
              </a:rPr>
              <a:t>2.5</a:t>
            </a:r>
          </a:p>
          <a:p>
            <a:pPr marL="693738" indent="-693738">
              <a:spcAft>
                <a:spcPts val="0"/>
              </a:spcAft>
              <a:buClr>
                <a:srgbClr val="C00000"/>
              </a:buClr>
              <a:buFont typeface="+mj-lt"/>
              <a:buAutoNum type="arabicPeriod"/>
              <a:tabLst>
                <a:tab pos="1422400" algn="l"/>
                <a:tab pos="3776663" algn="l"/>
                <a:tab pos="5199063" algn="l"/>
                <a:tab pos="6062663" algn="l"/>
              </a:tabLst>
            </a:pPr>
            <a:r>
              <a:rPr lang="es-ES" sz="4200" dirty="0" smtClean="0">
                <a:solidFill>
                  <a:srgbClr val="C00000"/>
                </a:solidFill>
                <a:latin typeface="Arial" panose="020B0604020202020204" pitchFamily="34" charset="0"/>
                <a:cs typeface="Arial" panose="020B0604020202020204" pitchFamily="34" charset="0"/>
              </a:rPr>
              <a:t>a.</a:t>
            </a:r>
            <a:r>
              <a:rPr lang="es-ES" sz="4200" i="1" dirty="0" smtClean="0">
                <a:latin typeface="Arial" panose="020B0604020202020204" pitchFamily="34" charset="0"/>
                <a:cs typeface="Arial" panose="020B0604020202020204" pitchFamily="34" charset="0"/>
              </a:rPr>
              <a:t> F</a:t>
            </a:r>
            <a:r>
              <a:rPr lang="es-ES" sz="4200" dirty="0" smtClean="0">
                <a:latin typeface="Arial" panose="020B0604020202020204" pitchFamily="34" charset="0"/>
                <a:cs typeface="Arial" panose="020B0604020202020204" pitchFamily="34" charset="0"/>
              </a:rPr>
              <a:t> </a:t>
            </a:r>
            <a:r>
              <a:rPr lang="es-ES" sz="4200" dirty="0">
                <a:latin typeface="Arial" panose="020B0604020202020204" pitchFamily="34" charset="0"/>
                <a:cs typeface="Arial" panose="020B0604020202020204" pitchFamily="34" charset="0"/>
              </a:rPr>
              <a:t>= </a:t>
            </a:r>
            <a:r>
              <a:rPr lang="es-ES" sz="4200" dirty="0" smtClean="0">
                <a:latin typeface="Arial" panose="020B0604020202020204" pitchFamily="34" charset="0"/>
                <a:cs typeface="Arial" panose="020B0604020202020204" pitchFamily="34" charset="0"/>
              </a:rPr>
              <a:t>8</a:t>
            </a:r>
            <a:r>
              <a:rPr lang="es-ES" sz="4200" i="1" dirty="0" smtClean="0">
                <a:latin typeface="Arial" panose="020B0604020202020204" pitchFamily="34" charset="0"/>
                <a:cs typeface="Arial" panose="020B0604020202020204" pitchFamily="34" charset="0"/>
              </a:rPr>
              <a:t>a</a:t>
            </a:r>
            <a:r>
              <a:rPr lang="es-ES" sz="4200" dirty="0" smtClean="0">
                <a:latin typeface="Arial" panose="020B0604020202020204" pitchFamily="34" charset="0"/>
                <a:cs typeface="Arial" panose="020B0604020202020204" pitchFamily="34" charset="0"/>
              </a:rPr>
              <a:t> 	</a:t>
            </a:r>
            <a:r>
              <a:rPr lang="es-ES" sz="4200" dirty="0" smtClean="0">
                <a:solidFill>
                  <a:srgbClr val="C00000"/>
                </a:solidFill>
                <a:latin typeface="Arial" panose="020B0604020202020204" pitchFamily="34" charset="0"/>
                <a:cs typeface="Arial" panose="020B0604020202020204" pitchFamily="34" charset="0"/>
              </a:rPr>
              <a:t>b.</a:t>
            </a:r>
            <a:r>
              <a:rPr lang="es-ES" sz="4200" dirty="0" smtClean="0">
                <a:latin typeface="Arial" panose="020B0604020202020204" pitchFamily="34" charset="0"/>
                <a:cs typeface="Arial" panose="020B0604020202020204" pitchFamily="34" charset="0"/>
              </a:rPr>
              <a:t> 160	</a:t>
            </a:r>
            <a:r>
              <a:rPr lang="es-ES" sz="4200" dirty="0" smtClean="0">
                <a:solidFill>
                  <a:srgbClr val="C00000"/>
                </a:solidFill>
                <a:latin typeface="Arial" panose="020B0604020202020204" pitchFamily="34" charset="0"/>
                <a:cs typeface="Arial" panose="020B0604020202020204" pitchFamily="34" charset="0"/>
              </a:rPr>
              <a:t>c.</a:t>
            </a:r>
            <a:r>
              <a:rPr lang="es-ES" sz="4200" dirty="0" smtClean="0">
                <a:latin typeface="Arial" panose="020B0604020202020204" pitchFamily="34" charset="0"/>
                <a:cs typeface="Arial" panose="020B0604020202020204" pitchFamily="34" charset="0"/>
              </a:rPr>
              <a:t> 14 </a:t>
            </a:r>
            <a:endParaRPr lang="es-ES" sz="4200" dirty="0">
              <a:latin typeface="Arial" panose="020B0604020202020204" pitchFamily="34" charset="0"/>
              <a:cs typeface="Arial" panose="020B0604020202020204" pitchFamily="34" charset="0"/>
            </a:endParaRPr>
          </a:p>
          <a:p>
            <a:pPr marL="693738" indent="-693738">
              <a:spcAft>
                <a:spcPts val="0"/>
              </a:spcAft>
              <a:buClr>
                <a:srgbClr val="C00000"/>
              </a:buClr>
              <a:buFont typeface="+mj-lt"/>
              <a:buAutoNum type="arabicPeriod"/>
              <a:tabLst>
                <a:tab pos="1252538" algn="l"/>
                <a:tab pos="3995738" algn="l"/>
                <a:tab pos="4978400" algn="l"/>
                <a:tab pos="6062663" algn="l"/>
              </a:tabLst>
            </a:pPr>
            <a:r>
              <a:rPr lang="es-ES" sz="4200" dirty="0" smtClean="0">
                <a:solidFill>
                  <a:srgbClr val="C00000"/>
                </a:solidFill>
                <a:latin typeface="Arial" panose="020B0604020202020204" pitchFamily="34" charset="0"/>
                <a:cs typeface="Arial" panose="020B0604020202020204" pitchFamily="34" charset="0"/>
              </a:rPr>
              <a:t>a</a:t>
            </a:r>
            <a:r>
              <a:rPr lang="es-ES" sz="4200" dirty="0">
                <a:solidFill>
                  <a:srgbClr val="C00000"/>
                </a:solidFill>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The ratio of </a:t>
            </a:r>
            <a:r>
              <a:rPr lang="en-US" sz="4200" i="1" dirty="0" smtClean="0">
                <a:latin typeface="Arial" panose="020B0604020202020204" pitchFamily="34" charset="0"/>
                <a:cs typeface="Arial" panose="020B0604020202020204" pitchFamily="34" charset="0"/>
              </a:rPr>
              <a:t>P</a:t>
            </a:r>
            <a:r>
              <a:rPr lang="en-US" sz="4200" dirty="0" smtClean="0">
                <a:latin typeface="Arial" panose="020B0604020202020204" pitchFamily="34" charset="0"/>
                <a:cs typeface="Arial" panose="020B0604020202020204" pitchFamily="34" charset="0"/>
              </a:rPr>
              <a:t>:</a:t>
            </a:r>
            <a:r>
              <a:rPr lang="en-US" sz="4200" i="1" dirty="0" smtClean="0">
                <a:latin typeface="Arial" panose="020B0604020202020204" pitchFamily="34" charset="0"/>
                <a:cs typeface="Arial" panose="020B0604020202020204" pitchFamily="34" charset="0"/>
              </a:rPr>
              <a:t>L</a:t>
            </a:r>
            <a:r>
              <a:rPr lang="en-US" sz="4200" dirty="0" smtClean="0">
                <a:latin typeface="Arial" panose="020B0604020202020204" pitchFamily="34" charset="0"/>
                <a:cs typeface="Arial" panose="020B0604020202020204" pitchFamily="34" charset="0"/>
              </a:rPr>
              <a:t> simplifies to 	12:5 for all pairs of values.</a:t>
            </a:r>
            <a:br>
              <a:rPr lang="en-US" sz="4200" dirty="0" smtClean="0">
                <a:latin typeface="Arial" panose="020B0604020202020204" pitchFamily="34" charset="0"/>
                <a:cs typeface="Arial" panose="020B0604020202020204" pitchFamily="34" charset="0"/>
              </a:rPr>
            </a:br>
            <a:r>
              <a:rPr lang="en-US" sz="4200" dirty="0" smtClean="0">
                <a:solidFill>
                  <a:srgbClr val="C00000"/>
                </a:solidFill>
                <a:latin typeface="Arial" panose="020B0604020202020204" pitchFamily="34" charset="0"/>
                <a:cs typeface="Arial" panose="020B0604020202020204" pitchFamily="34" charset="0"/>
              </a:rPr>
              <a:t>b.</a:t>
            </a:r>
            <a:r>
              <a:rPr lang="en-US" sz="4200" dirty="0" smtClean="0">
                <a:latin typeface="Arial" panose="020B0604020202020204" pitchFamily="34" charset="0"/>
                <a:cs typeface="Arial" panose="020B0604020202020204" pitchFamily="34" charset="0"/>
              </a:rPr>
              <a:t> </a:t>
            </a:r>
            <a:r>
              <a:rPr lang="en-US" sz="4200" i="1" dirty="0" smtClean="0">
                <a:latin typeface="Arial" panose="020B0604020202020204" pitchFamily="34" charset="0"/>
                <a:cs typeface="Arial" panose="020B0604020202020204" pitchFamily="34" charset="0"/>
              </a:rPr>
              <a:t>k</a:t>
            </a:r>
            <a:r>
              <a:rPr lang="en-US" sz="4200" dirty="0" smtClean="0">
                <a:latin typeface="Arial" panose="020B0604020202020204" pitchFamily="34" charset="0"/>
                <a:cs typeface="Arial" panose="020B0604020202020204" pitchFamily="34" charset="0"/>
              </a:rPr>
              <a:t> = 2.4</a:t>
            </a:r>
            <a:br>
              <a:rPr lang="en-US" sz="4200" dirty="0" smtClean="0">
                <a:latin typeface="Arial" panose="020B0604020202020204" pitchFamily="34" charset="0"/>
                <a:cs typeface="Arial" panose="020B0604020202020204" pitchFamily="34" charset="0"/>
              </a:rPr>
            </a:br>
            <a:r>
              <a:rPr lang="en-US" sz="4200" dirty="0" smtClean="0">
                <a:solidFill>
                  <a:srgbClr val="C00000"/>
                </a:solidFill>
                <a:latin typeface="Arial" panose="020B0604020202020204" pitchFamily="34" charset="0"/>
                <a:cs typeface="Arial" panose="020B0604020202020204" pitchFamily="34" charset="0"/>
              </a:rPr>
              <a:t>c.</a:t>
            </a:r>
            <a:r>
              <a:rPr lang="en-US" sz="4200" dirty="0" smtClean="0">
                <a:latin typeface="Arial" panose="020B0604020202020204" pitchFamily="34" charset="0"/>
                <a:cs typeface="Arial" panose="020B0604020202020204" pitchFamily="34" charset="0"/>
              </a:rPr>
              <a:t> </a:t>
            </a:r>
            <a:r>
              <a:rPr lang="en-US" sz="4200" i="1" dirty="0" smtClean="0">
                <a:latin typeface="Arial" panose="020B0604020202020204" pitchFamily="34" charset="0"/>
                <a:cs typeface="Arial" panose="020B0604020202020204" pitchFamily="34" charset="0"/>
              </a:rPr>
              <a:t>P</a:t>
            </a:r>
            <a:r>
              <a:rPr lang="en-US" sz="4200" dirty="0" smtClean="0">
                <a:latin typeface="Arial" panose="020B0604020202020204" pitchFamily="34" charset="0"/>
                <a:cs typeface="Arial" panose="020B0604020202020204" pitchFamily="34" charset="0"/>
              </a:rPr>
              <a:t> = 2.4</a:t>
            </a:r>
            <a:r>
              <a:rPr lang="en-US" sz="4200" i="1" dirty="0" smtClean="0">
                <a:latin typeface="Arial" panose="020B0604020202020204" pitchFamily="34" charset="0"/>
                <a:cs typeface="Arial" panose="020B0604020202020204" pitchFamily="34" charset="0"/>
              </a:rPr>
              <a:t>L</a:t>
            </a:r>
            <a:br>
              <a:rPr lang="en-US" sz="4200" i="1" dirty="0" smtClean="0">
                <a:latin typeface="Arial" panose="020B0604020202020204" pitchFamily="34" charset="0"/>
                <a:cs typeface="Arial" panose="020B0604020202020204" pitchFamily="34" charset="0"/>
              </a:rPr>
            </a:br>
            <a:r>
              <a:rPr lang="en-US" sz="4200" dirty="0" smtClean="0">
                <a:solidFill>
                  <a:srgbClr val="C00000"/>
                </a:solidFill>
                <a:latin typeface="Arial" panose="020B0604020202020204" pitchFamily="34" charset="0"/>
                <a:cs typeface="Arial" panose="020B0604020202020204" pitchFamily="34" charset="0"/>
              </a:rPr>
              <a:t>d. i.</a:t>
            </a:r>
            <a:r>
              <a:rPr lang="en-US" sz="4200" i="1" dirty="0" smtClean="0">
                <a:latin typeface="Arial" panose="020B0604020202020204" pitchFamily="34" charset="0"/>
                <a:cs typeface="Arial" panose="020B0604020202020204" pitchFamily="34" charset="0"/>
              </a:rPr>
              <a:t> P = </a:t>
            </a:r>
            <a:r>
              <a:rPr lang="en-US" sz="4200" dirty="0" smtClean="0">
                <a:latin typeface="Arial" panose="020B0604020202020204" pitchFamily="34" charset="0"/>
                <a:cs typeface="Arial" panose="020B0604020202020204" pitchFamily="34" charset="0"/>
              </a:rPr>
              <a:t>43.2cm	</a:t>
            </a:r>
            <a:br>
              <a:rPr lang="en-US" sz="4200" dirty="0" smtClean="0">
                <a:latin typeface="Arial" panose="020B0604020202020204" pitchFamily="34" charset="0"/>
                <a:cs typeface="Arial" panose="020B0604020202020204" pitchFamily="34" charset="0"/>
              </a:rPr>
            </a:br>
            <a:r>
              <a:rPr lang="en-US" sz="4200" dirty="0" smtClean="0">
                <a:latin typeface="Arial" panose="020B0604020202020204" pitchFamily="34" charset="0"/>
                <a:cs typeface="Arial" panose="020B0604020202020204" pitchFamily="34" charset="0"/>
              </a:rPr>
              <a:t>   </a:t>
            </a:r>
            <a:r>
              <a:rPr lang="en-US" sz="4200" dirty="0" smtClean="0">
                <a:solidFill>
                  <a:srgbClr val="C00000"/>
                </a:solidFill>
                <a:latin typeface="Arial" panose="020B0604020202020204" pitchFamily="34" charset="0"/>
                <a:cs typeface="Arial" panose="020B0604020202020204" pitchFamily="34" charset="0"/>
              </a:rPr>
              <a:t>ii.</a:t>
            </a:r>
            <a:r>
              <a:rPr lang="en-US" sz="4200" dirty="0" smtClean="0">
                <a:latin typeface="Arial" panose="020B0604020202020204" pitchFamily="34" charset="0"/>
                <a:cs typeface="Arial" panose="020B0604020202020204" pitchFamily="34" charset="0"/>
              </a:rPr>
              <a:t> </a:t>
            </a:r>
            <a:r>
              <a:rPr lang="en-US" sz="4200" i="1" dirty="0" smtClean="0">
                <a:latin typeface="Arial" panose="020B0604020202020204" pitchFamily="34" charset="0"/>
                <a:cs typeface="Arial" panose="020B0604020202020204" pitchFamily="34" charset="0"/>
              </a:rPr>
              <a:t>T</a:t>
            </a:r>
            <a:r>
              <a:rPr lang="en-US" sz="4200" dirty="0" smtClean="0">
                <a:latin typeface="Arial" panose="020B0604020202020204" pitchFamily="34" charset="0"/>
                <a:cs typeface="Arial" panose="020B0604020202020204" pitchFamily="34" charset="0"/>
              </a:rPr>
              <a:t> = 17.5cm</a:t>
            </a:r>
            <a:endParaRPr lang="en-US" sz="4200" i="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0427772"/>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latin typeface="Arial" panose="020B0604020202020204" pitchFamily="34" charset="0"/>
                <a:cs typeface="Arial" panose="020B0604020202020204" pitchFamily="34" charset="0"/>
              </a:rPr>
              <a:t>19.2 – More </a:t>
            </a:r>
            <a:r>
              <a:rPr lang="en-US" sz="4000" dirty="0" smtClean="0">
                <a:latin typeface="Arial" panose="020B0604020202020204" pitchFamily="34" charset="0"/>
                <a:cs typeface="Arial" panose="020B0604020202020204" pitchFamily="34" charset="0"/>
              </a:rPr>
              <a:t>Direct Proportion</a:t>
            </a:r>
            <a:endParaRPr lang="en-GB" sz="4000" dirty="0" smtClean="0">
              <a:latin typeface="Arial" panose="020B0604020202020204" pitchFamily="34" charset="0"/>
              <a:cs typeface="Arial" panose="020B0604020202020204" pitchFamily="34" charset="0"/>
            </a:endParaRPr>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707</a:t>
            </a:r>
            <a:endParaRPr lang="en-GB" sz="1400" b="1" dirty="0">
              <a:latin typeface="Calibri" panose="020F0502020204030204" pitchFamily="34" charset="0"/>
            </a:endParaRPr>
          </a:p>
        </p:txBody>
      </p:sp>
      <p:sp>
        <p:nvSpPr>
          <p:cNvPr id="3" name="Rectangle 2"/>
          <p:cNvSpPr/>
          <p:nvPr/>
        </p:nvSpPr>
        <p:spPr>
          <a:xfrm>
            <a:off x="251520" y="1196752"/>
            <a:ext cx="8568952" cy="3970318"/>
          </a:xfrm>
          <a:prstGeom prst="rect">
            <a:avLst/>
          </a:prstGeom>
        </p:spPr>
        <p:txBody>
          <a:bodyPr wrap="square">
            <a:spAutoFit/>
          </a:bodyPr>
          <a:lstStyle/>
          <a:p>
            <a:pPr marL="742950" indent="-742950">
              <a:spcAft>
                <a:spcPts val="0"/>
              </a:spcAft>
              <a:buClr>
                <a:srgbClr val="C00000"/>
              </a:buClr>
              <a:buFont typeface="+mj-lt"/>
              <a:buAutoNum type="arabicPeriod" startAt="4"/>
              <a:tabLst>
                <a:tab pos="1422400" algn="l"/>
                <a:tab pos="4165600" algn="l"/>
                <a:tab pos="6062663" algn="l"/>
              </a:tabLst>
            </a:pPr>
            <a:r>
              <a:rPr lang="es-ES" sz="3600" dirty="0" smtClean="0">
                <a:solidFill>
                  <a:srgbClr val="C00000"/>
                </a:solidFill>
                <a:latin typeface="Arial" panose="020B0604020202020204" pitchFamily="34" charset="0"/>
                <a:cs typeface="Arial" panose="020B0604020202020204" pitchFamily="34" charset="0"/>
              </a:rPr>
              <a:t>a.</a:t>
            </a:r>
            <a:r>
              <a:rPr lang="es-ES" sz="3600" i="1" dirty="0" smtClean="0">
                <a:latin typeface="Arial" panose="020B0604020202020204" pitchFamily="34" charset="0"/>
                <a:cs typeface="Arial" panose="020B0604020202020204" pitchFamily="34" charset="0"/>
              </a:rPr>
              <a:t> d</a:t>
            </a:r>
            <a:r>
              <a:rPr lang="es-ES" sz="3600" dirty="0" smtClean="0">
                <a:latin typeface="Arial" panose="020B0604020202020204" pitchFamily="34" charset="0"/>
                <a:cs typeface="Arial" panose="020B0604020202020204" pitchFamily="34" charset="0"/>
              </a:rPr>
              <a:t> </a:t>
            </a:r>
            <a:r>
              <a:rPr lang="es-E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500</a:t>
            </a:r>
            <a:r>
              <a:rPr lang="en-US" sz="3600" i="1" dirty="0" smtClean="0">
                <a:latin typeface="Arial" panose="020B0604020202020204" pitchFamily="34" charset="0"/>
                <a:cs typeface="Arial" panose="020B0604020202020204" pitchFamily="34" charset="0"/>
              </a:rPr>
              <a:t>t	</a:t>
            </a:r>
            <a:r>
              <a:rPr lang="en-US" sz="3600" dirty="0" smtClean="0">
                <a:solidFill>
                  <a:srgbClr val="C00000"/>
                </a:solidFill>
                <a:latin typeface="Arial" panose="020B0604020202020204" pitchFamily="34" charset="0"/>
                <a:cs typeface="Arial" panose="020B0604020202020204" pitchFamily="34" charset="0"/>
              </a:rPr>
              <a:t>b.</a:t>
            </a:r>
            <a:r>
              <a:rPr lang="en-US" sz="3600" dirty="0" smtClean="0">
                <a:latin typeface="Arial" panose="020B0604020202020204" pitchFamily="34" charset="0"/>
                <a:cs typeface="Arial" panose="020B0604020202020204" pitchFamily="34" charset="0"/>
              </a:rPr>
              <a:t> </a:t>
            </a:r>
            <a:r>
              <a:rPr lang="en-US" sz="3600" i="1" dirty="0" smtClean="0">
                <a:latin typeface="Arial" panose="020B0604020202020204" pitchFamily="34" charset="0"/>
                <a:cs typeface="Arial" panose="020B0604020202020204" pitchFamily="34" charset="0"/>
              </a:rPr>
              <a:t>d = </a:t>
            </a:r>
            <a:r>
              <a:rPr lang="en-US" sz="3600" dirty="0" smtClean="0">
                <a:latin typeface="Arial" panose="020B0604020202020204" pitchFamily="34" charset="0"/>
                <a:cs typeface="Arial" panose="020B0604020202020204" pitchFamily="34" charset="0"/>
              </a:rPr>
              <a:t>2500km</a:t>
            </a:r>
            <a:br>
              <a:rPr lang="en-US" sz="3600" dirty="0" smtClean="0">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c.</a:t>
            </a:r>
            <a:r>
              <a:rPr lang="en-US" sz="3600" dirty="0" smtClean="0">
                <a:latin typeface="Arial" panose="020B0604020202020204" pitchFamily="34" charset="0"/>
                <a:cs typeface="Arial" panose="020B0604020202020204" pitchFamily="34" charset="0"/>
              </a:rPr>
              <a:t> </a:t>
            </a:r>
            <a:r>
              <a:rPr lang="en-US" sz="3600" i="1" dirty="0" smtClean="0">
                <a:latin typeface="Arial" panose="020B0604020202020204" pitchFamily="34" charset="0"/>
                <a:cs typeface="Arial" panose="020B0604020202020204" pitchFamily="34" charset="0"/>
              </a:rPr>
              <a:t>t</a:t>
            </a:r>
            <a:r>
              <a:rPr lang="en-US" sz="3600" dirty="0" smtClean="0">
                <a:latin typeface="Arial" panose="020B0604020202020204" pitchFamily="34" charset="0"/>
                <a:cs typeface="Arial" panose="020B0604020202020204" pitchFamily="34" charset="0"/>
              </a:rPr>
              <a:t> = 4.5 hours.</a:t>
            </a:r>
            <a:br>
              <a:rPr lang="en-US" sz="3600" dirty="0" smtClean="0">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d.</a:t>
            </a:r>
            <a:r>
              <a:rPr lang="en-US" sz="3600" dirty="0" smtClean="0">
                <a:latin typeface="Arial" panose="020B0604020202020204" pitchFamily="34" charset="0"/>
                <a:cs typeface="Arial" panose="020B0604020202020204" pitchFamily="34" charset="0"/>
              </a:rPr>
              <a:t> </a:t>
            </a:r>
            <a:r>
              <a:rPr lang="en-US" sz="3600" dirty="0" smtClean="0">
                <a:solidFill>
                  <a:srgbClr val="C00000"/>
                </a:solidFill>
                <a:latin typeface="Arial" panose="020B0604020202020204" pitchFamily="34" charset="0"/>
                <a:cs typeface="Arial" panose="020B0604020202020204" pitchFamily="34" charset="0"/>
              </a:rPr>
              <a:t>i.</a:t>
            </a:r>
            <a:r>
              <a:rPr lang="en-US" sz="3600" dirty="0" smtClean="0">
                <a:latin typeface="Arial" panose="020B0604020202020204" pitchFamily="34" charset="0"/>
                <a:cs typeface="Arial" panose="020B0604020202020204" pitchFamily="34" charset="0"/>
              </a:rPr>
              <a:t> The distance doubles.</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t>
            </a:r>
            <a:r>
              <a:rPr lang="en-US" sz="3600" dirty="0" smtClean="0">
                <a:solidFill>
                  <a:srgbClr val="C00000"/>
                </a:solidFill>
                <a:latin typeface="Arial" panose="020B0604020202020204" pitchFamily="34" charset="0"/>
                <a:cs typeface="Arial" panose="020B0604020202020204" pitchFamily="34" charset="0"/>
              </a:rPr>
              <a:t>ii.</a:t>
            </a:r>
            <a:r>
              <a:rPr lang="en-US" sz="3600" dirty="0" smtClean="0">
                <a:latin typeface="Arial" panose="020B0604020202020204" pitchFamily="34" charset="0"/>
                <a:cs typeface="Arial" panose="020B0604020202020204" pitchFamily="34" charset="0"/>
              </a:rPr>
              <a:t> The distance halves.</a:t>
            </a:r>
            <a:endParaRPr lang="en-US" sz="3600" dirty="0">
              <a:latin typeface="Arial" panose="020B0604020202020204" pitchFamily="34" charset="0"/>
              <a:cs typeface="Arial" panose="020B0604020202020204" pitchFamily="34" charset="0"/>
            </a:endParaRPr>
          </a:p>
          <a:p>
            <a:pPr marL="742950" indent="-742950">
              <a:spcAft>
                <a:spcPts val="0"/>
              </a:spcAft>
              <a:buClr>
                <a:srgbClr val="C00000"/>
              </a:buClr>
              <a:buFont typeface="+mj-lt"/>
              <a:buAutoNum type="arabicPeriod" startAt="4"/>
              <a:tabLst>
                <a:tab pos="1422400" algn="l"/>
                <a:tab pos="4165600" algn="l"/>
                <a:tab pos="6062663" algn="l"/>
              </a:tabLst>
            </a:pPr>
            <a:r>
              <a:rPr lang="en-US" sz="3600" dirty="0" smtClean="0">
                <a:solidFill>
                  <a:srgbClr val="C00000"/>
                </a:solidFill>
                <a:latin typeface="Arial" panose="020B0604020202020204" pitchFamily="34" charset="0"/>
                <a:cs typeface="Arial" panose="020B0604020202020204" pitchFamily="34" charset="0"/>
              </a:rPr>
              <a:t>a.</a:t>
            </a:r>
            <a:br>
              <a:rPr lang="en-US" sz="3600" dirty="0" smtClean="0">
                <a:solidFill>
                  <a:srgbClr val="C00000"/>
                </a:solidFill>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b. </a:t>
            </a:r>
            <a:r>
              <a:rPr lang="en-US" sz="3600" i="1" dirty="0">
                <a:latin typeface="Arial" panose="020B0604020202020204" pitchFamily="34" charset="0"/>
                <a:cs typeface="Arial" panose="020B0604020202020204" pitchFamily="34" charset="0"/>
              </a:rPr>
              <a:t>C</a:t>
            </a:r>
            <a:r>
              <a:rPr lang="en-US" sz="3600" dirty="0">
                <a:latin typeface="Arial" panose="020B0604020202020204" pitchFamily="34" charset="0"/>
                <a:cs typeface="Arial" panose="020B0604020202020204" pitchFamily="34" charset="0"/>
              </a:rPr>
              <a:t> = </a:t>
            </a:r>
            <a:r>
              <a:rPr lang="en-US" sz="3600" dirty="0" smtClean="0">
                <a:latin typeface="Arial" panose="020B0604020202020204" pitchFamily="34" charset="0"/>
                <a:cs typeface="Arial" panose="020B0604020202020204" pitchFamily="34" charset="0"/>
              </a:rPr>
              <a:t>50</a:t>
            </a:r>
            <a:r>
              <a:rPr lang="en-US" sz="3600" i="1" dirty="0" smtClean="0">
                <a:latin typeface="Arial" panose="020B0604020202020204" pitchFamily="34" charset="0"/>
                <a:cs typeface="Arial" panose="020B0604020202020204" pitchFamily="34" charset="0"/>
              </a:rPr>
              <a:t>A</a:t>
            </a: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3600" dirty="0" smtClean="0">
                <a:solidFill>
                  <a:srgbClr val="C00000"/>
                </a:solidFill>
                <a:latin typeface="Arial" panose="020B0604020202020204" pitchFamily="34" charset="0"/>
                <a:cs typeface="Arial" panose="020B0604020202020204" pitchFamily="34" charset="0"/>
              </a:rPr>
              <a:t>c.</a:t>
            </a:r>
            <a:r>
              <a:rPr lang="en-US" sz="3600" dirty="0" smtClean="0">
                <a:latin typeface="Arial" panose="020B0604020202020204" pitchFamily="34" charset="0"/>
                <a:cs typeface="Arial" panose="020B0604020202020204" pitchFamily="34" charset="0"/>
              </a:rPr>
              <a:t> £4250</a:t>
            </a:r>
            <a:endParaRPr lang="en-US" sz="36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40391" y="3454645"/>
            <a:ext cx="3047833" cy="3152929"/>
          </a:xfrm>
          <a:prstGeom prst="rect">
            <a:avLst/>
          </a:prstGeom>
        </p:spPr>
      </p:pic>
    </p:spTree>
    <p:extLst>
      <p:ext uri="{BB962C8B-B14F-4D97-AF65-F5344CB8AC3E}">
        <p14:creationId xmlns:p14="http://schemas.microsoft.com/office/powerpoint/2010/main" val="546064052"/>
      </p:ext>
    </p:extLst>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45&quot;&gt;&lt;object type=&quot;3&quot; unique_id=&quot;10046&quot;&gt;&lt;property id=&quot;20148&quot; value=&quot;5&quot;/&gt;&lt;property id=&quot;20300&quot; value=&quot;Slide 1 - &amp;quot;Welcome&amp;quot;&quot;/&gt;&lt;property id=&quot;20307&quot; value=&quot;256&quot;/&gt;&lt;/object&gt;&lt;object type=&quot;3&quot; unique_id=&quot;10047&quot;&gt;&lt;property id=&quot;20148&quot; value=&quot;5&quot;/&gt;&lt;property id=&quot;20300&quot; value=&quot;Slide 2 - &amp;quot;Assignment Scenario&amp;quot;&quot;/&gt;&lt;property id=&quot;20307&quot; value=&quot;258&quot;/&gt;&lt;/object&gt;&lt;object type=&quot;3&quot; unique_id=&quot;10048&quot;&gt;&lt;property id=&quot;20148&quot; value=&quot;5&quot;/&gt;&lt;property id=&quot;20300&quot; value=&quot;Slide 3 - &amp;quot;Excel Sales Scenario&amp;quot;&quot;/&gt;&lt;property id=&quot;20307&quot; value=&quot;286&quot;/&gt;&lt;/object&gt;&lt;object type=&quot;3&quot; unique_id=&quot;10049&quot;&gt;&lt;property id=&quot;20148&quot; value=&quot;5&quot;/&gt;&lt;property id=&quot;20300&quot; value=&quot;Slide 4 - &amp;quot;Task 1 – Excel Sales Spreadsheet&amp;quot;&quot;/&gt;&lt;property id=&quot;20307&quot; value=&quot;287&quot;/&gt;&lt;/object&gt;&lt;object type=&quot;3&quot; unique_id=&quot;10050&quot;&gt;&lt;property id=&quot;20148&quot; value=&quot;5&quot;/&gt;&lt;property id=&quot;20300&quot; value=&quot;Slide 5 - &amp;quot;Task 2 – Excel Sales Spreadsheet&amp;quot;&quot;/&gt;&lt;property id=&quot;20307&quot; value=&quot;288&quot;/&gt;&lt;/object&gt;&lt;object type=&quot;3&quot; unique_id=&quot;10051&quot;&gt;&lt;property id=&quot;20148&quot; value=&quot;5&quot;/&gt;&lt;property id=&quot;20300&quot; value=&quot;Slide 6 - &amp;quot;Task 3 – Excel Sales Spreadsheet&amp;quot;&quot;/&gt;&lt;property id=&quot;20307&quot; value=&quot;289&quot;/&gt;&lt;/object&gt;&lt;object type=&quot;3&quot; unique_id=&quot;10052&quot;&gt;&lt;property id=&quot;20148&quot; value=&quot;5&quot;/&gt;&lt;property id=&quot;20300&quot; value=&quot;Slide 7 - &amp;quot;Task 4 – Excel Sales Spreadsheet&amp;quot;&quot;/&gt;&lt;property id=&quot;20307&quot; value=&quot;290&quot;/&gt;&lt;/object&gt;&lt;object type=&quot;3&quot; unique_id=&quot;10053&quot;&gt;&lt;property id=&quot;20148&quot; value=&quot;5&quot;/&gt;&lt;property id=&quot;20300&quot; value=&quot;Slide 8 - &amp;quot;Task 5 – Excel Sales Spreadsheet&amp;quot;&quot;/&gt;&lt;property id=&quot;20307&quot; value=&quot;291&quot;/&gt;&lt;/object&gt;&lt;object type=&quot;3&quot; unique_id=&quot;10054&quot;&gt;&lt;property id=&quot;20148&quot; value=&quot;5&quot;/&gt;&lt;property id=&quot;20300&quot; value=&quot;Slide 9 - &amp;quot;Task 6 – Excel Sales Spreadsheet&amp;quot;&quot;/&gt;&lt;property id=&quot;20307&quot; value=&quot;292&quot;/&gt;&lt;/object&gt;&lt;object type=&quot;3&quot; unique_id=&quot;10055&quot;&gt;&lt;property id=&quot;20148&quot; value=&quot;5&quot;/&gt;&lt;property id=&quot;20300&quot; value=&quot;Slide 10 - &amp;quot;Task 7 – Excel Sales Spreadsheet&amp;quot;&quot;/&gt;&lt;property id=&quot;20307&quot; value=&quot;294&quot;/&gt;&lt;/object&gt;&lt;object type=&quot;3&quot; unique_id=&quot;10056&quot;&gt;&lt;property id=&quot;20148&quot; value=&quot;5&quot;/&gt;&lt;property id=&quot;20300&quot; value=&quot;Slide 11 - &amp;quot;Task 8 – Excel Sales Spreadsheet&amp;quot;&quot;/&gt;&lt;property id=&quot;20307&quot; value=&quot;295&quot;/&gt;&lt;/object&gt;&lt;object type=&quot;3&quot; unique_id=&quot;10057&quot;&gt;&lt;property id=&quot;20148&quot; value=&quot;5&quot;/&gt;&lt;property id=&quot;20300&quot; value=&quot;Slide 12 - &amp;quot;Excel Tutorials – Click to View&amp;quot;&quot;/&gt;&lt;property id=&quot;20307&quot; value=&quot;332&quot;/&gt;&lt;/object&gt;&lt;object type=&quot;3&quot; unique_id=&quot;10058&quot;&gt;&lt;property id=&quot;20148&quot; value=&quot;5&quot;/&gt;&lt;property id=&quot;20300&quot; value=&quot;Slide 13 - &amp;quot;Excel Sales – Assessment (St/Ex/Ad)&amp;quot;&quot;/&gt;&lt;property id=&quot;20307&quot; value=&quot;297&quot;/&gt;&lt;/object&gt;&lt;object type=&quot;3&quot; unique_id=&quot;10059&quot;&gt;&lt;property id=&quot;20148&quot; value=&quot;5&quot;/&gt;&lt;property id=&quot;20300&quot; value=&quot;Slide 14 - &amp;quot;Excel Bookings Scenario&amp;quot;&quot;/&gt;&lt;property id=&quot;20307&quot; value=&quot;299&quot;/&gt;&lt;/object&gt;&lt;object type=&quot;3&quot; unique_id=&quot;10060&quot;&gt;&lt;property id=&quot;20148&quot; value=&quot;5&quot;/&gt;&lt;property id=&quot;20300&quot; value=&quot;Slide 15 - &amp;quot;Task 1 – Excel Bookings Spreadsheet&amp;quot;&quot;/&gt;&lt;property id=&quot;20307&quot; value=&quot;300&quot;/&gt;&lt;/object&gt;&lt;object type=&quot;3&quot; unique_id=&quot;10061&quot;&gt;&lt;property id=&quot;20148&quot; value=&quot;5&quot;/&gt;&lt;property id=&quot;20300&quot; value=&quot;Slide 16 - &amp;quot;Task 2 – Excel Bookings Spreadsheet&amp;quot;&quot;/&gt;&lt;property id=&quot;20307&quot; value=&quot;301&quot;/&gt;&lt;/object&gt;&lt;object type=&quot;3&quot; unique_id=&quot;10062&quot;&gt;&lt;property id=&quot;20148&quot; value=&quot;5&quot;/&gt;&lt;property id=&quot;20300&quot; value=&quot;Slide 17 - &amp;quot;Task 3 – Excel Bookings Spreadsheet&amp;quot;&quot;/&gt;&lt;property id=&quot;20307&quot; value=&quot;302&quot;/&gt;&lt;/object&gt;&lt;object type=&quot;3&quot; unique_id=&quot;10063&quot;&gt;&lt;property id=&quot;20148&quot; value=&quot;5&quot;/&gt;&lt;property id=&quot;20300&quot; value=&quot;Slide 18 - &amp;quot;Task 4 – Excel Bookings Spreadsheet&amp;quot;&quot;/&gt;&lt;property id=&quot;20307&quot; value=&quot;309&quot;/&gt;&lt;/object&gt;&lt;object type=&quot;3&quot; unique_id=&quot;10064&quot;&gt;&lt;property id=&quot;20148&quot; value=&quot;5&quot;/&gt;&lt;property id=&quot;20300&quot; value=&quot;Slide 19 - &amp;quot;Task 5 – Excel Bookings Spreadsheet&amp;quot;&quot;/&gt;&lt;property id=&quot;20307&quot; value=&quot;304&quot;/&gt;&lt;/object&gt;&lt;object type=&quot;3&quot; unique_id=&quot;10065&quot;&gt;&lt;property id=&quot;20148&quot; value=&quot;5&quot;/&gt;&lt;property id=&quot;20300&quot; value=&quot;Slide 20 - &amp;quot;Task 6 – Excel Bookings Spreadsheet&amp;quot;&quot;/&gt;&lt;property id=&quot;20307&quot; value=&quot;305&quot;/&gt;&lt;/object&gt;&lt;object type=&quot;3&quot; unique_id=&quot;10066&quot;&gt;&lt;property id=&quot;20148&quot; value=&quot;5&quot;/&gt;&lt;property id=&quot;20300&quot; value=&quot;Slide 21 - &amp;quot;Task 7 – Excel Bookings Spreadsheet&amp;quot;&quot;/&gt;&lt;property id=&quot;20307&quot; value=&quot;306&quot;/&gt;&lt;/object&gt;&lt;object type=&quot;3&quot; unique_id=&quot;10067&quot;&gt;&lt;property id=&quot;20148&quot; value=&quot;5&quot;/&gt;&lt;property id=&quot;20300&quot; value=&quot;Slide 22 - &amp;quot;Task 8 – Excel Bookings Spreadsheet&amp;quot;&quot;/&gt;&lt;property id=&quot;20307&quot; value=&quot;307&quot;/&gt;&lt;/object&gt;&lt;object type=&quot;3&quot; unique_id=&quot;10068&quot;&gt;&lt;property id=&quot;20148&quot; value=&quot;5&quot;/&gt;&lt;property id=&quot;20300&quot; value=&quot;Slide 23 - &amp;quot;Excel Tutorials – Click to View&amp;quot;&quot;/&gt;&lt;property id=&quot;20307&quot; value=&quot;334&quot;/&gt;&lt;/object&gt;&lt;object type=&quot;3&quot; unique_id=&quot;10069&quot;&gt;&lt;property id=&quot;20148&quot; value=&quot;5&quot;/&gt;&lt;property id=&quot;20300&quot; value=&quot;Slide 24 - &amp;quot;Excel Bookings – Assessment (St/Ex/Ad)&amp;quot;&quot;/&gt;&lt;property id=&quot;20307&quot; value=&quot;308&quot;/&gt;&lt;/object&gt;&lt;object type=&quot;3&quot; unique_id=&quot;10070&quot;&gt;&lt;property id=&quot;20148&quot; value=&quot;5&quot;/&gt;&lt;property id=&quot;20300&quot; value=&quot;Slide 25 - &amp;quot;Graphics Scenario&amp;quot;&quot;/&gt;&lt;property id=&quot;20307&quot; value=&quot;310&quot;/&gt;&lt;/object&gt;&lt;object type=&quot;3&quot; unique_id=&quot;10071&quot;&gt;&lt;property id=&quot;20148&quot; value=&quot;5&quot;/&gt;&lt;property id=&quot;20300&quot; value=&quot;Slide 26 - &amp;quot;Task 1 – Bitmap Montage&amp;quot;&quot;/&gt;&lt;property id=&quot;20307&quot; value=&quot;311&quot;/&gt;&lt;/object&gt;&lt;object type=&quot;3&quot; unique_id=&quot;10072&quot;&gt;&lt;property id=&quot;20148&quot; value=&quot;5&quot;/&gt;&lt;property id=&quot;20300&quot; value=&quot;Slide 27 - &amp;quot;Task 2 – Bitmap Montage&amp;quot;&quot;/&gt;&lt;property id=&quot;20307&quot; value=&quot;312&quot;/&gt;&lt;/object&gt;&lt;object type=&quot;3&quot; unique_id=&quot;10073&quot;&gt;&lt;property id=&quot;20148&quot; value=&quot;5&quot;/&gt;&lt;property id=&quot;20300&quot; value=&quot;Slide 28 - &amp;quot;Task 3 – Bitmap Montage&amp;quot;&quot;/&gt;&lt;property id=&quot;20307&quot; value=&quot;313&quot;/&gt;&lt;/object&gt;&lt;object type=&quot;3&quot; unique_id=&quot;10074&quot;&gt;&lt;property id=&quot;20148&quot; value=&quot;5&quot;/&gt;&lt;property id=&quot;20300&quot; value=&quot;Slide 29 - &amp;quot;Task 4 – Bitmap Montage&amp;quot;&quot;/&gt;&lt;property id=&quot;20307&quot; value=&quot;314&quot;/&gt;&lt;/object&gt;&lt;object type=&quot;3&quot; unique_id=&quot;10075&quot;&gt;&lt;property id=&quot;20148&quot; value=&quot;5&quot;/&gt;&lt;property id=&quot;20300&quot; value=&quot;Slide 30 - &amp;quot;Task 5 – Vector Map&amp;quot;&quot;/&gt;&lt;property id=&quot;20307&quot; value=&quot;315&quot;/&gt;&lt;/object&gt;&lt;object type=&quot;3&quot; unique_id=&quot;10076&quot;&gt;&lt;property id=&quot;20148&quot; value=&quot;5&quot;/&gt;&lt;property id=&quot;20300&quot; value=&quot;Slide 31 - &amp;quot;Task 6 – Vector Map&amp;quot;&quot;/&gt;&lt;property id=&quot;20307&quot; value=&quot;316&quot;/&gt;&lt;/object&gt;&lt;object type=&quot;3&quot; unique_id=&quot;10077&quot;&gt;&lt;property id=&quot;20148&quot; value=&quot;5&quot;/&gt;&lt;property id=&quot;20300&quot; value=&quot;Slide 32 - &amp;quot;Task 7 – Vector Map&amp;quot;&quot;/&gt;&lt;property id=&quot;20307&quot; value=&quot;317&quot;/&gt;&lt;/object&gt;&lt;object type=&quot;3&quot; unique_id=&quot;10078&quot;&gt;&lt;property id=&quot;20148&quot; value=&quot;5&quot;/&gt;&lt;property id=&quot;20300&quot; value=&quot;Slide 33 - &amp;quot;Task 8 – Graphics&amp;quot;&quot;/&gt;&lt;property id=&quot;20307&quot; value=&quot;318&quot;/&gt;&lt;/object&gt;&lt;object type=&quot;3&quot; unique_id=&quot;10079&quot;&gt;&lt;property id=&quot;20148&quot; value=&quot;5&quot;/&gt;&lt;property id=&quot;20300&quot; value=&quot;Slide 34 - &amp;quot;Task 9 – Graphics&amp;quot;&quot;/&gt;&lt;property id=&quot;20307&quot; value=&quot;321&quot;/&gt;&lt;/object&gt;&lt;object type=&quot;3&quot; unique_id=&quot;10080&quot;&gt;&lt;property id=&quot;20148&quot; value=&quot;5&quot;/&gt;&lt;property id=&quot;20300&quot; value=&quot;Slide 35 - &amp;quot;Graphics – Assessment (St/Ex/Ad)&amp;quot;&quot;/&gt;&lt;property id=&quot;20307&quot; value=&quot;319&quot;/&gt;&lt;/object&gt;&lt;object type=&quot;3&quot; unique_id=&quot;10081&quot;&gt;&lt;property id=&quot;20148&quot; value=&quot;5&quot;/&gt;&lt;property id=&quot;20300&quot; value=&quot;Slide 36 - &amp;quot;E-Safety Scenario&amp;quot;&quot;/&gt;&lt;property id=&quot;20307&quot; value=&quot;322&quot;/&gt;&lt;/object&gt;&lt;object type=&quot;3&quot; unique_id=&quot;10082&quot;&gt;&lt;property id=&quot;20148&quot; value=&quot;5&quot;/&gt;&lt;property id=&quot;20300&quot; value=&quot;Slide 37 - &amp;quot;Task 1 – E-Safety&amp;quot;&quot;/&gt;&lt;property id=&quot;20307&quot; value=&quot;323&quot;/&gt;&lt;/object&gt;&lt;object type=&quot;3&quot; unique_id=&quot;10083&quot;&gt;&lt;property id=&quot;20148&quot; value=&quot;5&quot;/&gt;&lt;property id=&quot;20300&quot; value=&quot;Slide 38 - &amp;quot;Task 2 – E-Safety&amp;quot;&quot;/&gt;&lt;property id=&quot;20307&quot; value=&quot;324&quot;/&gt;&lt;/object&gt;&lt;object type=&quot;3&quot; unique_id=&quot;10084&quot;&gt;&lt;property id=&quot;20148&quot; value=&quot;5&quot;/&gt;&lt;property id=&quot;20300&quot; value=&quot;Slide 39 - &amp;quot;Task 3 – E-Safety&amp;quot;&quot;/&gt;&lt;property id=&quot;20307&quot; value=&quot;325&quot;/&gt;&lt;/object&gt;&lt;object type=&quot;3&quot; unique_id=&quot;10085&quot;&gt;&lt;property id=&quot;20148&quot; value=&quot;5&quot;/&gt;&lt;property id=&quot;20300&quot; value=&quot;Slide 40 - &amp;quot;Task 4 – E-Safety&amp;quot;&quot;/&gt;&lt;property id=&quot;20307&quot; value=&quot;326&quot;/&gt;&lt;/object&gt;&lt;object type=&quot;3&quot; unique_id=&quot;10086&quot;&gt;&lt;property id=&quot;20148&quot; value=&quot;5&quot;/&gt;&lt;property id=&quot;20300&quot; value=&quot;Slide 41 - &amp;quot;Task 5 – E-Safety&amp;quot;&quot;/&gt;&lt;property id=&quot;20307&quot; value=&quot;327&quot;/&gt;&lt;/object&gt;&lt;object type=&quot;3&quot; unique_id=&quot;10087&quot;&gt;&lt;property id=&quot;20148&quot; value=&quot;5&quot;/&gt;&lt;property id=&quot;20300&quot; value=&quot;Slide 42 - &amp;quot;Task 6 – E-Safety&amp;quot;&quot;/&gt;&lt;property id=&quot;20307&quot; value=&quot;328&quot;/&gt;&lt;/object&gt;&lt;object type=&quot;3&quot; unique_id=&quot;10088&quot;&gt;&lt;property id=&quot;20148&quot; value=&quot;5&quot;/&gt;&lt;property id=&quot;20300&quot; value=&quot;Slide 43 - &amp;quot;Task 7 – E-Safety&amp;quot;&quot;/&gt;&lt;property id=&quot;20307&quot; value=&quot;329&quot;/&gt;&lt;/object&gt;&lt;object type=&quot;3&quot; unique_id=&quot;10089&quot;&gt;&lt;property id=&quot;20148&quot; value=&quot;5&quot;/&gt;&lt;property id=&quot;20300&quot; value=&quot;Slide 44 - &amp;quot;E-Safety – Assessment (St/Ex/Ad)&amp;quot;&quot;/&gt;&lt;property id=&quot;20307&quot; value=&quot;331&quot;/&gt;&lt;/object&gt;&lt;/object&gt;&lt;object type=&quot;8&quot; unique_id=&quot;10135&quot;&gt;&lt;/object&gt;&lt;/object&gt;&lt;/database&gt;"/>
  <p:tag name="SECTOMILLISECCONVERTED" val="1"/>
  <p:tag name="ISPRING_RESOURCE_PATHS_HASH_2" val="08f788787bcb7a4d543d064184e3ed8f8a1ad1a"/>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deroth">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0AEC"/>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03C8A099435F469B82EC500073A18D" ma:contentTypeVersion="0" ma:contentTypeDescription="Create a new document." ma:contentTypeScope="" ma:versionID="db11316f7499926a5aef36baba7827a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6A05FF-1C8D-47AA-A52A-FF7901571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76DD945F-B7B0-4691-A0D0-E2EAD6DA23B3}">
  <ds:schemaRefs>
    <ds:schemaRef ds:uri="http://www.w3.org/XML/1998/namespace"/>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http://purl.org/dc/terms/"/>
  </ds:schemaRefs>
</ds:datastoreItem>
</file>

<file path=customXml/itemProps3.xml><?xml version="1.0" encoding="utf-8"?>
<ds:datastoreItem xmlns:ds="http://schemas.openxmlformats.org/officeDocument/2006/customXml" ds:itemID="{E5A8F797-114D-47DC-A43E-E9D7D88718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192155</TotalTime>
  <Words>1213</Words>
  <Application>Microsoft Office PowerPoint</Application>
  <PresentationFormat>On-screen Show (4:3)</PresentationFormat>
  <Paragraphs>596</Paragraphs>
  <Slides>66</Slides>
  <Notes>66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66</vt:i4>
      </vt:variant>
    </vt:vector>
  </HeadingPairs>
  <TitlesOfParts>
    <vt:vector size="76" baseType="lpstr">
      <vt:lpstr>Arial</vt:lpstr>
      <vt:lpstr>Arial</vt:lpstr>
      <vt:lpstr>Calibri</vt:lpstr>
      <vt:lpstr>Cambria Math</vt:lpstr>
      <vt:lpstr>Lucida Sans Unicode</vt:lpstr>
      <vt:lpstr>Times New Roman</vt:lpstr>
      <vt:lpstr>Verdana</vt:lpstr>
      <vt:lpstr>Wingdings 2</vt:lpstr>
      <vt:lpstr>Wingdings 3</vt:lpstr>
      <vt:lpstr>Enderoth</vt:lpstr>
      <vt:lpstr>PowerPoint Presentation</vt:lpstr>
      <vt:lpstr>19 - Prior knowledge check</vt:lpstr>
      <vt:lpstr>19 - Prior knowledge check</vt:lpstr>
      <vt:lpstr>19 - Prior knowledge check</vt:lpstr>
      <vt:lpstr>19.1 – Direct Proportion</vt:lpstr>
      <vt:lpstr>19.1 – Direct Proportion</vt:lpstr>
      <vt:lpstr>19.1 – Direct Proportion</vt:lpstr>
      <vt:lpstr>19.2 – More Direct Proportion</vt:lpstr>
      <vt:lpstr>19.2 – More Direct Proportion</vt:lpstr>
      <vt:lpstr>19.2 – More Direct Proportion</vt:lpstr>
      <vt:lpstr>19.2 – More Direct Proportion</vt:lpstr>
      <vt:lpstr>19.3 – Inverse Proportion</vt:lpstr>
      <vt:lpstr>19.3 – Inverse Proportion</vt:lpstr>
      <vt:lpstr>19.3 – Inverse Proportion</vt:lpstr>
      <vt:lpstr>19.3 – Inverse Proportion</vt:lpstr>
      <vt:lpstr>19.3 – Inverse Proportion</vt:lpstr>
      <vt:lpstr>19.4 – Exponential Functions</vt:lpstr>
      <vt:lpstr>19.4 – Exponential Functions</vt:lpstr>
      <vt:lpstr>19.4 – Exponential Functions</vt:lpstr>
      <vt:lpstr>19.4 – Exponential Functions</vt:lpstr>
      <vt:lpstr>19.4 – Exponential Functions</vt:lpstr>
      <vt:lpstr>19.4 – Exponential Functions</vt:lpstr>
      <vt:lpstr>19.4 – Exponential Functions</vt:lpstr>
      <vt:lpstr>19.5 – Non-Linear Graphs</vt:lpstr>
      <vt:lpstr>19.5 – Non-Linear Graphs</vt:lpstr>
      <vt:lpstr>19.5 – Non-Linear Graphs</vt:lpstr>
      <vt:lpstr>19.5 – Non-Linear Graphs</vt:lpstr>
      <vt:lpstr>19.5 – Non-Linear Graphs</vt:lpstr>
      <vt:lpstr>19.6 – Translating Graphs of Functions</vt:lpstr>
      <vt:lpstr>19.6 – Translating Graphs of Functions</vt:lpstr>
      <vt:lpstr>19.6 – Translating Graphs of Functions</vt:lpstr>
      <vt:lpstr>19.6 – Translating Graphs of Functions</vt:lpstr>
      <vt:lpstr>19.6 – Translating Graphs of Functions</vt:lpstr>
      <vt:lpstr>19.6 – Translating Graphs of Functions</vt:lpstr>
      <vt:lpstr>19.6 – Translating Graphs of Functions</vt:lpstr>
      <vt:lpstr>19.7 – Reflecting &amp; Stretching  Graphs of Functions</vt:lpstr>
      <vt:lpstr>19.7 – Reflecting &amp; Stretching  Graphs of Functions</vt:lpstr>
      <vt:lpstr>19.7 – Reflecting &amp; Stretching  Graphs of Functions</vt:lpstr>
      <vt:lpstr>19.7 – Reflecting &amp; Stretching  Graphs of Functions</vt:lpstr>
      <vt:lpstr>19.7 – Reflecting &amp; Stretching  Graphs of Functions</vt:lpstr>
      <vt:lpstr>19.7 – Reflecting &amp; Stretching  Graphs of Functions</vt:lpstr>
      <vt:lpstr>19.7 – Reflecting &amp; Stretching  Graphs of Functions</vt:lpstr>
      <vt:lpstr>19.7 – Reflecting &amp; Stretching  Graphs of Functions</vt:lpstr>
      <vt:lpstr>19 – Problem-Solving</vt:lpstr>
      <vt:lpstr>19 – Check-Up</vt:lpstr>
      <vt:lpstr>19 – Check-Up</vt:lpstr>
      <vt:lpstr>19 – Check-Up</vt:lpstr>
      <vt:lpstr>19 – Check-Up</vt:lpstr>
      <vt:lpstr>19 – Strengthen</vt:lpstr>
      <vt:lpstr>19 – Strengthen</vt:lpstr>
      <vt:lpstr>19 – Strengthen</vt:lpstr>
      <vt:lpstr>19 – Strengthen</vt:lpstr>
      <vt:lpstr>19 – Strengthen</vt:lpstr>
      <vt:lpstr>19 – Strengthen</vt:lpstr>
      <vt:lpstr>19 – Strengthen</vt:lpstr>
      <vt:lpstr>19 – Strengthen</vt:lpstr>
      <vt:lpstr>19 – Strengthen</vt:lpstr>
      <vt:lpstr>19 – Extend</vt:lpstr>
      <vt:lpstr>19 – Extend</vt:lpstr>
      <vt:lpstr>19 – Extend</vt:lpstr>
      <vt:lpstr>19 – Extend</vt:lpstr>
      <vt:lpstr>19 – Extend</vt:lpstr>
      <vt:lpstr>19 – Extend</vt:lpstr>
      <vt:lpstr>19 – Extend</vt:lpstr>
      <vt:lpstr>19 – Extend</vt:lpstr>
      <vt:lpstr>19 – Unit Test</vt:lpstr>
    </vt:vector>
  </TitlesOfParts>
  <Manager>Enderoth</Manager>
  <Company>Brooke Weston 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09 - Mathematics - Unit 19 - Answers</dc:title>
  <dc:subject>Travel and Tourism</dc:subject>
  <dc:creator>Enderoth</dc:creator>
  <cp:keywords>Year 09 - Mathematics - Unit 14 - Answers</cp:keywords>
  <cp:lastModifiedBy>Enderoth</cp:lastModifiedBy>
  <cp:revision>5303</cp:revision>
  <cp:lastPrinted>2014-01-22T18:25:48Z</cp:lastPrinted>
  <dcterms:created xsi:type="dcterms:W3CDTF">2008-03-12T11:01:44Z</dcterms:created>
  <dcterms:modified xsi:type="dcterms:W3CDTF">2018-12-08T09:44:48Z</dcterms:modified>
  <cp:category>Unit 01</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0x0101006303C8A099435F469B82EC500073A18D</vt:lpwstr>
  </property>
  <property fmtid="{D5CDD505-2E9C-101B-9397-08002B2CF9AE}" pid="3" name="Unit">
    <vt:lpwstr>U1</vt:lpwstr>
  </property>
</Properties>
</file>